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412" r:id="rId18"/>
    <p:sldId id="271" r:id="rId19"/>
    <p:sldId id="272" r:id="rId20"/>
    <p:sldId id="411" r:id="rId21"/>
    <p:sldId id="287" r:id="rId22"/>
    <p:sldId id="288" r:id="rId23"/>
    <p:sldId id="289" r:id="rId24"/>
    <p:sldId id="290" r:id="rId25"/>
    <p:sldId id="291" r:id="rId26"/>
    <p:sldId id="292" r:id="rId27"/>
    <p:sldId id="293" r:id="rId28"/>
    <p:sldId id="294" r:id="rId29"/>
    <p:sldId id="295" r:id="rId30"/>
    <p:sldId id="415" r:id="rId31"/>
    <p:sldId id="299" r:id="rId32"/>
    <p:sldId id="300" r:id="rId33"/>
    <p:sldId id="322" r:id="rId34"/>
    <p:sldId id="301" r:id="rId35"/>
    <p:sldId id="413" r:id="rId36"/>
    <p:sldId id="339" r:id="rId37"/>
    <p:sldId id="414" r:id="rId38"/>
    <p:sldId id="404" r:id="rId39"/>
    <p:sldId id="393" r:id="rId40"/>
    <p:sldId id="341" r:id="rId41"/>
    <p:sldId id="340" r:id="rId42"/>
    <p:sldId id="342" r:id="rId43"/>
    <p:sldId id="365" r:id="rId44"/>
    <p:sldId id="366" r:id="rId45"/>
    <p:sldId id="367" r:id="rId46"/>
    <p:sldId id="385" r:id="rId47"/>
    <p:sldId id="383" r:id="rId48"/>
    <p:sldId id="471" r:id="rId49"/>
    <p:sldId id="368" r:id="rId50"/>
    <p:sldId id="369" r:id="rId51"/>
    <p:sldId id="370" r:id="rId5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3B198-5938-D26F-0878-D7153030B52A}" v="104" dt="2025-09-01T08:07:19.680"/>
  </p1510:revLst>
</p1510:revInfo>
</file>

<file path=ppt/tableStyles.xml><?xml version="1.0" encoding="utf-8"?>
<a:tblStyleLst xmlns:a="http://schemas.openxmlformats.org/drawingml/2006/main" def="{EB6ACE0E-20C4-4F13-BC4F-92E0805F8777}">
  <a:tblStyle styleId="{EB6ACE0E-20C4-4F13-BC4F-92E0805F877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05" autoAdjust="0"/>
  </p:normalViewPr>
  <p:slideViewPr>
    <p:cSldViewPr snapToGrid="0">
      <p:cViewPr varScale="1">
        <p:scale>
          <a:sx n="114" d="100"/>
          <a:sy n="114" d="100"/>
        </p:scale>
        <p:origin x="152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en Mertens" userId="S::kristien.mertens@huisnederlandsbrussel.be::8c44c5ab-dfdf-411f-8f3d-743632d5cece" providerId="AD" clId="Web-{E193B198-5938-D26F-0878-D7153030B52A}"/>
    <pc:docChg chg="modSld">
      <pc:chgData name="Kristien Mertens" userId="S::kristien.mertens@huisnederlandsbrussel.be::8c44c5ab-dfdf-411f-8f3d-743632d5cece" providerId="AD" clId="Web-{E193B198-5938-D26F-0878-D7153030B52A}" dt="2025-09-01T08:07:19.070" v="64" actId="20577"/>
      <pc:docMkLst>
        <pc:docMk/>
      </pc:docMkLst>
      <pc:sldChg chg="addSp delSp modSp">
        <pc:chgData name="Kristien Mertens" userId="S::kristien.mertens@huisnederlandsbrussel.be::8c44c5ab-dfdf-411f-8f3d-743632d5cece" providerId="AD" clId="Web-{E193B198-5938-D26F-0878-D7153030B52A}" dt="2025-09-01T08:07:19.070" v="64" actId="20577"/>
        <pc:sldMkLst>
          <pc:docMk/>
          <pc:sldMk cId="0" sldId="256"/>
        </pc:sldMkLst>
        <pc:spChg chg="add mod">
          <ac:chgData name="Kristien Mertens" userId="S::kristien.mertens@huisnederlandsbrussel.be::8c44c5ab-dfdf-411f-8f3d-743632d5cece" providerId="AD" clId="Web-{E193B198-5938-D26F-0878-D7153030B52A}" dt="2025-09-01T08:07:19.070" v="64" actId="20577"/>
          <ac:spMkLst>
            <pc:docMk/>
            <pc:sldMk cId="0" sldId="256"/>
            <ac:spMk id="2" creationId="{53A6D869-9840-035A-5E15-368FEDE27536}"/>
          </ac:spMkLst>
        </pc:spChg>
        <pc:spChg chg="add mod">
          <ac:chgData name="Kristien Mertens" userId="S::kristien.mertens@huisnederlandsbrussel.be::8c44c5ab-dfdf-411f-8f3d-743632d5cece" providerId="AD" clId="Web-{E193B198-5938-D26F-0878-D7153030B52A}" dt="2025-09-01T08:02:45.077" v="50" actId="1076"/>
          <ac:spMkLst>
            <pc:docMk/>
            <pc:sldMk cId="0" sldId="256"/>
            <ac:spMk id="4" creationId="{F37E89C4-AED7-94D9-2AA5-EA73971192B0}"/>
          </ac:spMkLst>
        </pc:spChg>
        <pc:picChg chg="add del mod">
          <ac:chgData name="Kristien Mertens" userId="S::kristien.mertens@huisnederlandsbrussel.be::8c44c5ab-dfdf-411f-8f3d-743632d5cece" providerId="AD" clId="Web-{E193B198-5938-D26F-0878-D7153030B52A}" dt="2025-09-01T08:02:06.623" v="44"/>
          <ac:picMkLst>
            <pc:docMk/>
            <pc:sldMk cId="0" sldId="256"/>
            <ac:picMk id="3" creationId="{44156F07-B535-4958-E941-4706AA78D805}"/>
          </ac:picMkLst>
        </pc:picChg>
      </pc:sldChg>
      <pc:sldChg chg="modNotes">
        <pc:chgData name="Kristien Mertens" userId="S::kristien.mertens@huisnederlandsbrussel.be::8c44c5ab-dfdf-411f-8f3d-743632d5cece" providerId="AD" clId="Web-{E193B198-5938-D26F-0878-D7153030B52A}" dt="2025-09-01T07:59:29.292" v="3"/>
        <pc:sldMkLst>
          <pc:docMk/>
          <pc:sldMk cId="0"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rive.google.com/drive/u/1/folders/1rr-_5tcGnN3IrN1Q4_FOK-ygT4BLo1K3"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718327fa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718327fa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Laat je niet afschrikken door de grootte van deze </a:t>
            </a:r>
            <a:r>
              <a:rPr lang="nl-BE" dirty="0" err="1"/>
              <a:t>powerpoint</a:t>
            </a:r>
            <a:r>
              <a:rPr lang="nl-BE" dirty="0"/>
              <a:t>. Ons opzet is om een idee te geven hoe je in een 5-tal lessen alle spreekstrategieën stapsgewijs kan introduceren, herhalen en inoefenen. Maak gerust zelf een keuze wat je erin laat en wat je weglaat.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nl-BE" dirty="0"/>
          </a:p>
          <a:p>
            <a:pPr marL="0" lvl="0" indent="0" algn="l" rtl="0">
              <a:spcBef>
                <a:spcPts val="0"/>
              </a:spcBef>
              <a:spcAft>
                <a:spcPts val="0"/>
              </a:spcAft>
              <a:buNone/>
            </a:pPr>
            <a:r>
              <a:rPr lang="nl-NL" b="1" dirty="0"/>
              <a:t>Technisch aspect: Sommige lettertypen kunnen niet worden opgeslagen met de presentatie: Hoe sla je op? </a:t>
            </a:r>
          </a:p>
          <a:p>
            <a:pPr marL="0" lvl="0" indent="0" algn="l" rtl="0">
              <a:spcBef>
                <a:spcPts val="0"/>
              </a:spcBef>
              <a:spcAft>
                <a:spcPts val="0"/>
              </a:spcAft>
              <a:buNone/>
            </a:pPr>
            <a:r>
              <a:rPr lang="nl-NL" dirty="0"/>
              <a:t>1.Selecteer Opties in het menu Bestand.</a:t>
            </a:r>
          </a:p>
          <a:p>
            <a:pPr marL="0" lvl="0" indent="0" algn="l" rtl="0">
              <a:spcBef>
                <a:spcPts val="0"/>
              </a:spcBef>
              <a:spcAft>
                <a:spcPts val="0"/>
              </a:spcAft>
              <a:buNone/>
            </a:pPr>
            <a:r>
              <a:rPr lang="nl-NL" dirty="0"/>
              <a:t>2.Selecteer het tabblad Opslaan aan de linkerkant van het dialoogvenster.</a:t>
            </a:r>
          </a:p>
          <a:p>
            <a:pPr marL="0" lvl="0" indent="0" algn="l" rtl="0">
              <a:spcBef>
                <a:spcPts val="0"/>
              </a:spcBef>
              <a:spcAft>
                <a:spcPts val="0"/>
              </a:spcAft>
              <a:buNone/>
            </a:pPr>
            <a:r>
              <a:rPr lang="nl-NL" dirty="0"/>
              <a:t>3. Schakel onder Kwaliteit behouden bij het delen van deze presentatie de optie Lettertypen in het bestand insluiten uit.</a:t>
            </a:r>
            <a:endParaRPr lang="nl-BE"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nl-BE"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6971ec0bc9_0_7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88" name="Google Shape;188;g36971ec0bc9_0_7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6971ec0bc9_0_7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nl" sz="1100" dirty="0"/>
              <a:t>GROOOOTE VERSCHIL: er is continu COMMUNICATIE!</a:t>
            </a:r>
            <a:endParaRPr sz="1100" dirty="0"/>
          </a:p>
          <a:p>
            <a:pPr marL="0" lvl="0" indent="0" algn="l" rtl="0">
              <a:lnSpc>
                <a:spcPct val="115000"/>
              </a:lnSpc>
              <a:spcBef>
                <a:spcPts val="0"/>
              </a:spcBef>
              <a:spcAft>
                <a:spcPts val="0"/>
              </a:spcAft>
              <a:buClr>
                <a:schemeClr val="dk1"/>
              </a:buClr>
              <a:buSzPts val="1100"/>
              <a:buFont typeface="Arial"/>
              <a:buNone/>
            </a:pPr>
            <a:r>
              <a:rPr lang="nl" sz="1100" dirty="0"/>
              <a:t>Welke 6 trucjes/technieken heb ik gebruikt in deze reactie? </a:t>
            </a:r>
            <a:endParaRPr sz="1100" dirty="0"/>
          </a:p>
          <a:p>
            <a:pPr marL="0" lvl="0" indent="0" algn="l" rtl="0">
              <a:lnSpc>
                <a:spcPct val="100000"/>
              </a:lnSpc>
              <a:spcBef>
                <a:spcPts val="0"/>
              </a:spcBef>
              <a:spcAft>
                <a:spcPts val="0"/>
              </a:spcAft>
              <a:buClr>
                <a:schemeClr val="dk1"/>
              </a:buClr>
              <a:buSzPts val="1400"/>
              <a:buFont typeface="Arial"/>
              <a:buNone/>
            </a:pPr>
            <a:endParaRPr dirty="0"/>
          </a:p>
        </p:txBody>
      </p:sp>
      <p:sp>
        <p:nvSpPr>
          <p:cNvPr id="194" name="Google Shape;194;g36971ec0bc9_0_7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6971ec0bc9_0_7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nl" dirty="0"/>
              <a:t>Het is meestal te moeilijk voor cursisten om zelf achter de spreekstrategieën te komen. Ga daarom maar snel maar de slide ‘inzoomen op de spreekstrategieën’. </a:t>
            </a:r>
            <a:endParaRPr dirty="0"/>
          </a:p>
        </p:txBody>
      </p:sp>
      <p:sp>
        <p:nvSpPr>
          <p:cNvPr id="200" name="Google Shape;200;g36971ec0bc9_0_7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6971ec0bc9_0_7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06" name="Google Shape;206;g36971ec0bc9_0_7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6971ec0bc9_0_7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36971ec0bc9_0_7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13" name="Google Shape;213;g36971ec0bc9_0_7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6971ec0bc9_0_7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36971ec0bc9_0_7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a:extLst>
            <a:ext uri="{FF2B5EF4-FFF2-40B4-BE49-F238E27FC236}">
              <a16:creationId xmlns:a16="http://schemas.microsoft.com/office/drawing/2014/main" id="{2964C81F-2888-5E4E-3287-FEE8B5D9C143}"/>
            </a:ext>
          </a:extLst>
        </p:cNvPr>
        <p:cNvGrpSpPr/>
        <p:nvPr/>
      </p:nvGrpSpPr>
      <p:grpSpPr>
        <a:xfrm>
          <a:off x="0" y="0"/>
          <a:ext cx="0" cy="0"/>
          <a:chOff x="0" y="0"/>
          <a:chExt cx="0" cy="0"/>
        </a:xfrm>
      </p:grpSpPr>
      <p:sp>
        <p:nvSpPr>
          <p:cNvPr id="406" name="Google Shape;406;g36971ec0bc9_0_957:notes">
            <a:extLst>
              <a:ext uri="{FF2B5EF4-FFF2-40B4-BE49-F238E27FC236}">
                <a16:creationId xmlns:a16="http://schemas.microsoft.com/office/drawing/2014/main" id="{14636181-B474-16A0-08F2-BC8346A51989}"/>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Dit is de premisse van de spreekstrategieën. Hier gaat het om. Herhaal dit regelmatig voor je cursisten: </a:t>
            </a:r>
          </a:p>
          <a:p>
            <a:pPr marL="0" lvl="0" indent="0" algn="l" rtl="0">
              <a:spcBef>
                <a:spcPts val="0"/>
              </a:spcBef>
              <a:spcAft>
                <a:spcPts val="0"/>
              </a:spcAft>
              <a:buNone/>
            </a:pPr>
            <a:r>
              <a:rPr lang="nl-BE" dirty="0"/>
              <a:t>“Het is oké dat ik fouten maak en struikel als ik Nederlands praat” (</a:t>
            </a:r>
            <a:r>
              <a:rPr lang="nl-BE" dirty="0" err="1"/>
              <a:t>mindset</a:t>
            </a:r>
            <a:r>
              <a:rPr lang="nl-BE" dirty="0"/>
              <a:t>) en “Ik heb trucjes die ik kan gebruiken wanneer dit gebeurt”.</a:t>
            </a:r>
            <a:endParaRPr dirty="0"/>
          </a:p>
        </p:txBody>
      </p:sp>
      <p:sp>
        <p:nvSpPr>
          <p:cNvPr id="407" name="Google Shape;407;g36971ec0bc9_0_957:notes">
            <a:extLst>
              <a:ext uri="{FF2B5EF4-FFF2-40B4-BE49-F238E27FC236}">
                <a16:creationId xmlns:a16="http://schemas.microsoft.com/office/drawing/2014/main" id="{35D17F83-9950-A7AF-FA26-FA1CB62997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380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6971ec0bc9_0_7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nl"/>
              <a:t>Startzinnen vanaf 1.1. Je kan deze startzinnen per vier aanbrengen. 11 tegelijk is te veel. </a:t>
            </a:r>
            <a:endParaRPr/>
          </a:p>
        </p:txBody>
      </p:sp>
      <p:sp>
        <p:nvSpPr>
          <p:cNvPr id="226" name="Google Shape;226;g36971ec0bc9_0_7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971ec0bc9_0_8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nl"/>
              <a:t>startzinnen vanaf 2.1</a:t>
            </a:r>
            <a:endParaRPr/>
          </a:p>
        </p:txBody>
      </p:sp>
      <p:sp>
        <p:nvSpPr>
          <p:cNvPr id="233" name="Google Shape;233;g36971ec0bc9_0_8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6971ec0bc9_0_9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36971ec0bc9_0_9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nl-BE" dirty="0"/>
              <a:t>Cursisten kennen meer NL dan ze denken door internationale woorden te gebruiken en eventueel een beetje te vernederlandsen. </a:t>
            </a:r>
            <a:endParaRPr dirty="0"/>
          </a:p>
        </p:txBody>
      </p:sp>
      <p:sp>
        <p:nvSpPr>
          <p:cNvPr id="360" name="Google Shape;360;g36971ec0bc9_0_9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nl"/>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6971ec0bc9_0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6971ec0bc9_0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dirty="0"/>
              <a:t>Zie </a:t>
            </a:r>
            <a:r>
              <a:rPr lang="nl-BE" dirty="0"/>
              <a:t>https://www.huisnederlandsbrussel.be/pro/lesgevers-nt2/ik-wil-werken-met-een-spreekportfolio/fase-5-niet-blokkeren-communiceren</a:t>
            </a:r>
            <a:endParaRPr lang="nl" u="sng" dirty="0">
              <a:solidFill>
                <a:schemeClr val="hlink"/>
              </a:solidFill>
            </a:endParaRPr>
          </a:p>
          <a:p>
            <a:pPr marL="0" lvl="0" indent="0" algn="l" rtl="0">
              <a:spcBef>
                <a:spcPts val="0"/>
              </a:spcBef>
              <a:spcAft>
                <a:spcPts val="0"/>
              </a:spcAft>
              <a:buNone/>
            </a:pPr>
            <a:endParaRPr lang="nl" u="sng" dirty="0">
              <a:solidFill>
                <a:schemeClr val="hlink"/>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BE" dirty="0"/>
              <a:t>Laat je niet afschrikken door de grootte van deze </a:t>
            </a:r>
            <a:r>
              <a:rPr lang="nl-BE" dirty="0" err="1"/>
              <a:t>powerpoint</a:t>
            </a:r>
            <a:r>
              <a:rPr lang="nl-BE" dirty="0"/>
              <a:t>. Ons opzet is om een idee te geven hoe je in een 5-tal lessen alle spreekstrategieën stapsgewijs kan introduceren, herhalen en inoefenen. Maak gerust zelf een keuze wat je erin laat en wat je weglaat. </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6971ec0bc9_0_9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39700" algn="l" rtl="0">
              <a:lnSpc>
                <a:spcPct val="90000"/>
              </a:lnSpc>
              <a:spcBef>
                <a:spcPts val="1000"/>
              </a:spcBef>
              <a:spcAft>
                <a:spcPts val="0"/>
              </a:spcAft>
              <a:buClr>
                <a:schemeClr val="dk1"/>
              </a:buClr>
              <a:buSzPts val="1400"/>
              <a:buChar char="•"/>
            </a:pPr>
            <a:r>
              <a:rPr lang="nl" sz="1400" dirty="0"/>
              <a:t>laat je cursisten die zelf opnoemen en typ die hierboven in plaats van het lijstje dat er al staat van een vorige groep</a:t>
            </a:r>
            <a:endParaRPr sz="100" dirty="0"/>
          </a:p>
        </p:txBody>
      </p:sp>
      <p:sp>
        <p:nvSpPr>
          <p:cNvPr id="367" name="Google Shape;367;g36971ec0bc9_0_9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6971ec0bc9_0_9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0" algn="l" rtl="0">
              <a:lnSpc>
                <a:spcPct val="115000"/>
              </a:lnSpc>
              <a:spcBef>
                <a:spcPts val="1000"/>
              </a:spcBef>
              <a:spcAft>
                <a:spcPts val="0"/>
              </a:spcAft>
              <a:buClr>
                <a:schemeClr val="dk1"/>
              </a:buClr>
              <a:buSzPts val="1100"/>
              <a:buFont typeface="Arial"/>
              <a:buNone/>
            </a:pPr>
            <a:r>
              <a:rPr lang="nl" sz="1100" dirty="0">
                <a:solidFill>
                  <a:srgbClr val="404040"/>
                </a:solidFill>
              </a:rPr>
              <a:t>in je hoofd ken je misschien 2000 woorden - maar je lichaam kent er 10.000 (cursisten hierop attent maken) - </a:t>
            </a:r>
            <a:endParaRPr sz="1100" dirty="0">
              <a:solidFill>
                <a:srgbClr val="404040"/>
              </a:solidFill>
            </a:endParaRPr>
          </a:p>
          <a:p>
            <a:pPr marL="228600" lvl="0" indent="0" algn="l" rtl="0">
              <a:lnSpc>
                <a:spcPct val="115000"/>
              </a:lnSpc>
              <a:spcBef>
                <a:spcPts val="1000"/>
              </a:spcBef>
              <a:spcAft>
                <a:spcPts val="0"/>
              </a:spcAft>
              <a:buClr>
                <a:schemeClr val="dk1"/>
              </a:buClr>
              <a:buSzPts val="1100"/>
              <a:buFont typeface="Arial"/>
              <a:buNone/>
            </a:pPr>
            <a:r>
              <a:rPr lang="nl" dirty="0">
                <a:solidFill>
                  <a:srgbClr val="404040"/>
                </a:solidFill>
              </a:rPr>
              <a:t>Laat de cursisten deze woorden uitbeelden. </a:t>
            </a:r>
            <a:endParaRPr dirty="0">
              <a:solidFill>
                <a:srgbClr val="404040"/>
              </a:solidFill>
            </a:endParaRPr>
          </a:p>
          <a:p>
            <a:pPr marL="228600" lvl="0" indent="0" algn="l" rtl="0">
              <a:lnSpc>
                <a:spcPct val="115000"/>
              </a:lnSpc>
              <a:spcBef>
                <a:spcPts val="1000"/>
              </a:spcBef>
              <a:spcAft>
                <a:spcPts val="0"/>
              </a:spcAft>
              <a:buClr>
                <a:schemeClr val="dk1"/>
              </a:buClr>
              <a:buSzPts val="1100"/>
              <a:buFont typeface="Arial"/>
              <a:buNone/>
            </a:pPr>
            <a:r>
              <a:rPr lang="nl" sz="1100" dirty="0">
                <a:solidFill>
                  <a:srgbClr val="404040"/>
                </a:solidFill>
              </a:rPr>
              <a:t>Tot slot vraag je je cursisten: wat betekent ‘evenwicht’? Ze weten het waarschijnlijk niet. Ga dan op 1 been staan en balanceer. Dan begrijpen ze het. </a:t>
            </a:r>
            <a:endParaRPr sz="1100" dirty="0">
              <a:solidFill>
                <a:srgbClr val="404040"/>
              </a:solidFill>
            </a:endParaRPr>
          </a:p>
          <a:p>
            <a:pPr marL="0" lvl="0" indent="0" algn="l" rtl="0">
              <a:lnSpc>
                <a:spcPct val="100000"/>
              </a:lnSpc>
              <a:spcBef>
                <a:spcPts val="0"/>
              </a:spcBef>
              <a:spcAft>
                <a:spcPts val="0"/>
              </a:spcAft>
              <a:buClr>
                <a:schemeClr val="dk1"/>
              </a:buClr>
              <a:buSzPts val="1400"/>
              <a:buFont typeface="Arial"/>
              <a:buNone/>
            </a:pPr>
            <a:endParaRPr dirty="0"/>
          </a:p>
        </p:txBody>
      </p:sp>
      <p:sp>
        <p:nvSpPr>
          <p:cNvPr id="373" name="Google Shape;373;g36971ec0bc9_0_9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6971ec0bc9_0_9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nl" sz="1100" dirty="0">
                <a:solidFill>
                  <a:srgbClr val="404040"/>
                </a:solidFill>
              </a:rPr>
              <a:t>Bijvoorbeeld (dat doen we als leerkracht constant - misschien is je accent niet zo goed, de ander begrijpt niet wat je bedoelt (groenten met fout accent, …) - met een voorbeeld is het DIRECT duidelijk!</a:t>
            </a:r>
            <a:endParaRPr sz="1100" dirty="0">
              <a:solidFill>
                <a:srgbClr val="404040"/>
              </a:solidFill>
            </a:endParaRPr>
          </a:p>
          <a:p>
            <a:pPr marL="0" lvl="0" indent="0" algn="l" rtl="0">
              <a:lnSpc>
                <a:spcPct val="100000"/>
              </a:lnSpc>
              <a:spcBef>
                <a:spcPts val="0"/>
              </a:spcBef>
              <a:spcAft>
                <a:spcPts val="0"/>
              </a:spcAft>
              <a:buClr>
                <a:schemeClr val="dk1"/>
              </a:buClr>
              <a:buSzPts val="1400"/>
              <a:buFont typeface="Arial"/>
              <a:buNone/>
            </a:pPr>
            <a:endParaRPr dirty="0"/>
          </a:p>
        </p:txBody>
      </p:sp>
      <p:sp>
        <p:nvSpPr>
          <p:cNvPr id="380" name="Google Shape;380;g36971ec0bc9_0_9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6971ec0bc9_0_9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nl" dirty="0"/>
              <a:t>Doe de drill: eerst de lkt twee voorbeelden. De klas antwoord met de rode NEE en rode JA. Dan een cursist. Daarna per twee alle categorieën overlopen. </a:t>
            </a:r>
          </a:p>
          <a:p>
            <a:pPr marL="0" lvl="0" indent="0" algn="l" rtl="0">
              <a:lnSpc>
                <a:spcPct val="100000"/>
              </a:lnSpc>
              <a:spcBef>
                <a:spcPts val="0"/>
              </a:spcBef>
              <a:spcAft>
                <a:spcPts val="0"/>
              </a:spcAft>
              <a:buClr>
                <a:schemeClr val="dk1"/>
              </a:buClr>
              <a:buSzPts val="1400"/>
              <a:buFont typeface="Arial"/>
              <a:buNone/>
            </a:pPr>
            <a:r>
              <a:rPr lang="nl" dirty="0"/>
              <a:t>Het doel van deze oefening is dat ze het woord ‘Bijvoorbeeld’ en ‘Begrijp je (wat ik bedoel)’ vanzelfsprekend vinden.  </a:t>
            </a:r>
          </a:p>
        </p:txBody>
      </p:sp>
      <p:sp>
        <p:nvSpPr>
          <p:cNvPr id="387" name="Google Shape;387;g36971ec0bc9_0_9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6971ec0bc9_0_9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nl" dirty="0"/>
              <a:t>De vijfde spreekstrategie is iets kort en simpel beschrijven. Voor sommige cursisten is het een eye-opener want ze blokkeren meestal wanneer ze het exacte woord in het NL niet kennen. Nu kunnen ze het woord omschrijven. Maak je cursisten hier bewust van. </a:t>
            </a:r>
          </a:p>
          <a:p>
            <a:pPr marL="0" lvl="0" indent="0" algn="l" rtl="0">
              <a:lnSpc>
                <a:spcPct val="100000"/>
              </a:lnSpc>
              <a:spcBef>
                <a:spcPts val="0"/>
              </a:spcBef>
              <a:spcAft>
                <a:spcPts val="0"/>
              </a:spcAft>
              <a:buClr>
                <a:schemeClr val="dk1"/>
              </a:buClr>
              <a:buSzPts val="1400"/>
              <a:buFont typeface="Arial"/>
              <a:buNone/>
            </a:pPr>
            <a:r>
              <a:rPr lang="nl" dirty="0"/>
              <a:t>Dit is een voorbeeld van basiswoordenschat. Voor sommige cursisten helpt het om te beseffen wat basiswoorden zijn. </a:t>
            </a:r>
            <a:endParaRPr dirty="0"/>
          </a:p>
        </p:txBody>
      </p:sp>
      <p:sp>
        <p:nvSpPr>
          <p:cNvPr id="393" name="Google Shape;393;g36971ec0bc9_0_9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6971ec0bc9_0_9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36971ec0bc9_0_9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Clr>
                <a:schemeClr val="dk1"/>
              </a:buClr>
              <a:buSzPts val="1400"/>
              <a:buNone/>
            </a:pPr>
            <a:r>
              <a:rPr lang="nl" dirty="0"/>
              <a:t>De cursisten krijgen een beeldwoordenboek met supermarktproducten (foto en woord). Beeldwoordenboek</a:t>
            </a:r>
            <a:r>
              <a:rPr lang="nl"/>
              <a:t>(zie pdf in de map) </a:t>
            </a:r>
            <a:r>
              <a:rPr lang="nl" dirty="0"/>
              <a:t>of in het werkboek Zo Gezegd 1.2 (mondeling thema de markt) of maak er zelf eentje. </a:t>
            </a:r>
            <a:endParaRPr lang="en-US" dirty="0"/>
          </a:p>
          <a:p>
            <a:pPr marL="0" lvl="0" indent="0" algn="l" rtl="0">
              <a:lnSpc>
                <a:spcPct val="100000"/>
              </a:lnSpc>
              <a:spcBef>
                <a:spcPts val="0"/>
              </a:spcBef>
              <a:spcAft>
                <a:spcPts val="0"/>
              </a:spcAft>
              <a:buClr>
                <a:schemeClr val="dk1"/>
              </a:buClr>
              <a:buSzPts val="1400"/>
              <a:buFont typeface="Arial"/>
              <a:buNone/>
            </a:pPr>
            <a:r>
              <a:rPr lang="nl" dirty="0"/>
              <a:t>Ze zitten per twee, maximum per drie. Elk om beurt beschrijven ze een product met gemakkelijke basiswoorden, lichaamstaal, internationale woorden, ‘bijvoorbeeld’, startzinnen. De ander kijkt in het beeldwoordenboek en raadt het product. De lkt geeft twee voorbeelden ter demonstratie. De cursisten moeten creatief zijn met de spreekstrategieën. Ze moeten zelfredzaam zijn, want ze hebben de strategieën als trucjes om hen te helpen. De lkt helpt niet, tenzij met het aanreiken van een spreekstrategie.  </a:t>
            </a:r>
            <a:endParaRPr dirty="0"/>
          </a:p>
        </p:txBody>
      </p:sp>
      <p:sp>
        <p:nvSpPr>
          <p:cNvPr id="401" name="Google Shape;401;g36971ec0bc9_0_9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l"/>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6971ec0bc9_0_9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Dit is de premisse van de spreekstrategieën. Hier gaat het om. Herhaal dit regelmatig voor je cursisten: </a:t>
            </a:r>
          </a:p>
          <a:p>
            <a:pPr marL="0" lvl="0" indent="0" algn="l" rtl="0">
              <a:spcBef>
                <a:spcPts val="0"/>
              </a:spcBef>
              <a:spcAft>
                <a:spcPts val="0"/>
              </a:spcAft>
              <a:buNone/>
            </a:pPr>
            <a:r>
              <a:rPr lang="nl-BE" dirty="0"/>
              <a:t>“Het is oké dat ik fouten maak en struikel als ik Nederlands praat” (</a:t>
            </a:r>
            <a:r>
              <a:rPr lang="nl-BE" dirty="0" err="1"/>
              <a:t>mindset</a:t>
            </a:r>
            <a:r>
              <a:rPr lang="nl-BE" dirty="0"/>
              <a:t>) en “Ik heb trucjes die ik kan gebruiken wanneer dit gebeurt”.</a:t>
            </a:r>
            <a:endParaRPr dirty="0"/>
          </a:p>
        </p:txBody>
      </p:sp>
      <p:sp>
        <p:nvSpPr>
          <p:cNvPr id="407" name="Google Shape;407;g36971ec0bc9_0_9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6971ec0bc9_0_9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Dit zijn de BASIS SPREEKSTRATEGIEËN.</a:t>
            </a:r>
            <a:endParaRPr dirty="0"/>
          </a:p>
        </p:txBody>
      </p:sp>
      <p:sp>
        <p:nvSpPr>
          <p:cNvPr id="413" name="Google Shape;413;g36971ec0bc9_0_9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6971ec0bc9_0_9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36971ec0bc9_0_9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nl" dirty="0"/>
              <a:t>Leg uit aan de cursisten dat het beter is om even Frans of Engels te spreken, dan om te blokkeren. Dat is helemaal geen schande of taboe. Veel Vlamingen begrijpen een mondje Engels of Frans. </a:t>
            </a:r>
            <a:endParaRPr dirty="0"/>
          </a:p>
        </p:txBody>
      </p:sp>
      <p:sp>
        <p:nvSpPr>
          <p:cNvPr id="438" name="Google Shape;438;g36971ec0bc9_0_9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6971ec0bc9_0_9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36971ec0bc9_0_9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nl" dirty="0"/>
              <a:t>Het is veel beter om de vraag te herhalen dan om helemaal niets te zeggen. Door de vraag te herhalen toon je dat je de vraag begrijpt en win je tijd om na te denken over het antwoord. </a:t>
            </a:r>
          </a:p>
          <a:p>
            <a:pPr marL="0" lvl="0" indent="0" algn="l" rtl="0">
              <a:spcBef>
                <a:spcPts val="0"/>
              </a:spcBef>
              <a:spcAft>
                <a:spcPts val="0"/>
              </a:spcAft>
              <a:buClr>
                <a:schemeClr val="dk1"/>
              </a:buClr>
              <a:buSzPts val="1200"/>
              <a:buFont typeface="Arial"/>
              <a:buNone/>
            </a:pPr>
            <a:r>
              <a:rPr lang="nl" dirty="0"/>
              <a:t>Oefen deze strategie in: de leerkracht stelt heel eenvoudige vragen. De cursisten antwoorden eerst klassikaal in groep met de vraag te herhalen. Daarna cursist per cursist. </a:t>
            </a:r>
            <a:endParaRPr dirty="0"/>
          </a:p>
          <a:p>
            <a:pPr marL="0" lvl="0" indent="0" algn="l" rtl="0">
              <a:spcBef>
                <a:spcPts val="0"/>
              </a:spcBef>
              <a:spcAft>
                <a:spcPts val="0"/>
              </a:spcAft>
              <a:buClr>
                <a:schemeClr val="dk1"/>
              </a:buClr>
              <a:buSzPts val="1200"/>
              <a:buFont typeface="Arial"/>
              <a:buNone/>
            </a:pPr>
            <a:r>
              <a:rPr lang="nl" dirty="0"/>
              <a:t>Vragen als: Wat is je hobby? Wat is je favoriete kleur? Wat eet je graag? Wat doe je op zondag? … </a:t>
            </a:r>
            <a:endParaRPr dirty="0"/>
          </a:p>
        </p:txBody>
      </p:sp>
      <p:sp>
        <p:nvSpPr>
          <p:cNvPr id="449" name="Google Shape;449;g36971ec0bc9_0_9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6971ec0bc9_0_7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36971ec0bc9_0_7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Deel het document met dilemma’s in de chat (online les) of deel het uit op papier. (Het document vind je hier onderaan de pagina: https://www.huisnederlandsbrussel.be/pro/lesgevers-nt2/ik-wil-werken-met-een-spreekportfolio/fase-5-niet-blokkeren-communiceren ) </a:t>
            </a:r>
          </a:p>
          <a:p>
            <a:pPr marL="0" lvl="0" indent="0" algn="l" rtl="0">
              <a:spcBef>
                <a:spcPts val="0"/>
              </a:spcBef>
              <a:spcAft>
                <a:spcPts val="0"/>
              </a:spcAft>
              <a:buNone/>
            </a:pPr>
            <a:r>
              <a:rPr lang="nl-BE" dirty="0"/>
              <a:t>Het doel is dat de cursisten zelfredzaam zijn dankzij de spreekstrategieën. De leerkracht helpt enkel MET EEN SPREEKSTRATEGIE wanneer de boodschap niet overkomt. Fouten tegen vormcorrectheid </a:t>
            </a:r>
            <a:r>
              <a:rPr lang="nl-BE" dirty="0" err="1"/>
              <a:t>enzo</a:t>
            </a:r>
            <a:r>
              <a:rPr lang="nl-BE" dirty="0"/>
              <a:t> laat je voor wat het is zolang de boodschap overkomt. Dat is de essentie van communicatie: ik begrijp jou, jij begrijpt mij. </a:t>
            </a:r>
            <a:endParaRPr dirty="0"/>
          </a:p>
        </p:txBody>
      </p:sp>
      <p:sp>
        <p:nvSpPr>
          <p:cNvPr id="640" name="Google Shape;64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6971ec0bc9_0_9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36971ec0bc9_0_9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nl" dirty="0"/>
              <a:t>De cursisten zijn enorm gebaat bij deze typische reacties. Het maakt hen heel vlotte sprekers en er ontstaat direct een aangename veilige verbinding tussen henzelf en de ander. </a:t>
            </a:r>
            <a:endParaRPr dirty="0"/>
          </a:p>
        </p:txBody>
      </p:sp>
      <p:sp>
        <p:nvSpPr>
          <p:cNvPr id="458" name="Google Shape;458;g36971ec0bc9_0_9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36971ec0bc9_0_14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5" name="Google Shape;785;g36971ec0bc9_0_1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a:extLst>
            <a:ext uri="{FF2B5EF4-FFF2-40B4-BE49-F238E27FC236}">
              <a16:creationId xmlns:a16="http://schemas.microsoft.com/office/drawing/2014/main" id="{F0387474-DF1A-05DC-FED3-0533FBB06E14}"/>
            </a:ext>
          </a:extLst>
        </p:cNvPr>
        <p:cNvGrpSpPr/>
        <p:nvPr/>
      </p:nvGrpSpPr>
      <p:grpSpPr>
        <a:xfrm>
          <a:off x="0" y="0"/>
          <a:ext cx="0" cy="0"/>
          <a:chOff x="0" y="0"/>
          <a:chExt cx="0" cy="0"/>
        </a:xfrm>
      </p:grpSpPr>
      <p:sp>
        <p:nvSpPr>
          <p:cNvPr id="406" name="Google Shape;406;g36971ec0bc9_0_957:notes">
            <a:extLst>
              <a:ext uri="{FF2B5EF4-FFF2-40B4-BE49-F238E27FC236}">
                <a16:creationId xmlns:a16="http://schemas.microsoft.com/office/drawing/2014/main" id="{5EA2F6B2-8B69-5DC9-F2F2-9ADF8C585DB6}"/>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Dit is de premisse van de spreekstrategieën. Hier gaat het om. Herhaal dit regelmatig voor je cursisten: </a:t>
            </a:r>
          </a:p>
          <a:p>
            <a:pPr marL="0" lvl="0" indent="0" algn="l" rtl="0">
              <a:spcBef>
                <a:spcPts val="0"/>
              </a:spcBef>
              <a:spcAft>
                <a:spcPts val="0"/>
              </a:spcAft>
              <a:buNone/>
            </a:pPr>
            <a:r>
              <a:rPr lang="nl-BE" dirty="0"/>
              <a:t>“Het is oké dat ik fouten maak en struikel als ik Nederlands praat” (</a:t>
            </a:r>
            <a:r>
              <a:rPr lang="nl-BE" dirty="0" err="1"/>
              <a:t>mindset</a:t>
            </a:r>
            <a:r>
              <a:rPr lang="nl-BE" dirty="0"/>
              <a:t>) en “Ik heb trucjes die ik kan gebruiken wanneer dit gebeurt”.</a:t>
            </a:r>
          </a:p>
          <a:p>
            <a:pPr marL="0" lvl="0" indent="0" algn="l" rtl="0">
              <a:spcBef>
                <a:spcPts val="0"/>
              </a:spcBef>
              <a:spcAft>
                <a:spcPts val="0"/>
              </a:spcAft>
              <a:buNone/>
            </a:pPr>
            <a:endParaRPr dirty="0"/>
          </a:p>
        </p:txBody>
      </p:sp>
      <p:sp>
        <p:nvSpPr>
          <p:cNvPr id="407" name="Google Shape;407;g36971ec0bc9_0_957:notes">
            <a:extLst>
              <a:ext uri="{FF2B5EF4-FFF2-40B4-BE49-F238E27FC236}">
                <a16:creationId xmlns:a16="http://schemas.microsoft.com/office/drawing/2014/main" id="{BC53EE83-3095-30B7-6A8C-FC03BE3157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203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a:t>De </a:t>
            </a:r>
            <a:r>
              <a:rPr lang="nl-BE" dirty="0" err="1"/>
              <a:t>lkt</a:t>
            </a:r>
            <a:r>
              <a:rPr lang="nl-BE" dirty="0"/>
              <a:t> zegt heel theatraal: FANTASIE. Jij bent niet jij. Mohamed, jij bent niet Mohamed. </a:t>
            </a:r>
            <a:r>
              <a:rPr lang="nl-BE" dirty="0" err="1"/>
              <a:t>Svitlana</a:t>
            </a:r>
            <a:r>
              <a:rPr lang="nl-BE" dirty="0"/>
              <a:t>, jij bent niet </a:t>
            </a:r>
            <a:r>
              <a:rPr lang="nl-BE" dirty="0" err="1"/>
              <a:t>Svitlana</a:t>
            </a:r>
            <a:r>
              <a:rPr lang="nl-BE" dirty="0"/>
              <a:t>. Jij bent een dag van de week. Welke dag van de week ben jij en waarom? De </a:t>
            </a:r>
            <a:r>
              <a:rPr lang="nl-BE" dirty="0" err="1"/>
              <a:t>lkt</a:t>
            </a:r>
            <a:r>
              <a:rPr lang="nl-BE" dirty="0"/>
              <a:t> geeft eerst een voorbeeld: ‘Ik ben zondag, want op zondag wandel ik graag.’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BE" dirty="0"/>
              <a:t>De </a:t>
            </a:r>
            <a:r>
              <a:rPr lang="nl-BE" dirty="0" err="1"/>
              <a:t>lkt</a:t>
            </a:r>
            <a:r>
              <a:rPr lang="nl-BE" dirty="0"/>
              <a:t> geeft elk duo 2 tot 5 minuten de tijd om met elkaar uit te wisselen. Daarna komt er een nieuwe vraag: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BE" dirty="0"/>
              <a:t>Fantasie, jij bent niet jij. Je bent een maand in het jaar. Welke maand ben jij en waarom?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BE" dirty="0"/>
              <a:t>FANTASIE, jij bent niet jij. Je bent een dessertje. Welk dessertje ben je en waarom? (Stimuleer de cursisten om een foto van hun favoriet dessertje te laten zien op hun smartphone. Dit is tevens de laatste spreekstrategie in de rij, zoals je zal zien op de volgende slide.)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BE" dirty="0"/>
              <a:t>FANTASIE, jij bent niet jij. Je bent een </a:t>
            </a:r>
            <a:r>
              <a:rPr lang="nl-BE" dirty="0" err="1"/>
              <a:t>TV-serie</a:t>
            </a:r>
            <a:r>
              <a:rPr lang="nl-BE" dirty="0"/>
              <a:t> of film. Welke serie of film ben je en waarom?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BE" dirty="0"/>
              <a:t>Het doel van deze oefening is dat cursisten veel en vrij babbelen. Ze worden uitgenodigd om meer NL te gebruiken dan ze al kennen. Wanneer ze vastlopen/blokkeren, ademen ze en kiezen een spreekstrategie. En de communicatie gaat verder.  </a:t>
            </a:r>
            <a:endParaRPr dirty="0"/>
          </a:p>
        </p:txBody>
      </p:sp>
      <p:sp>
        <p:nvSpPr>
          <p:cNvPr id="1282" name="Google Shape;1282;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6971ec0bc9_0_14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g36971ec0bc9_0_14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nl" dirty="0"/>
              <a:t>De laatste spreekstrategie die we aanbrengen is deze: ‘vragen stellen’. Wat is communicatie anders dan een continu proces van vraag en antwoord? Het is heel belangrijk om cursisten te trainen op vragen stellen. (De lkt moet zich ervan bewust zijn dat niet enkel hij of zij de vragen moet stellen, maar dat de cursisten ook die kans krijgen.) De volgende slide en werkvorm kan daarbij helpen.  </a:t>
            </a:r>
            <a:endParaRPr dirty="0"/>
          </a:p>
        </p:txBody>
      </p:sp>
      <p:sp>
        <p:nvSpPr>
          <p:cNvPr id="800" name="Google Shape;800;g36971ec0bc9_0_14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
              <a:t>39</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36971ec0bc9_0_1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nl" dirty="0"/>
              <a:t>De laatste strategie is je smartphone gebruiken: een foto tonen of een vertaalapp gebruiken. </a:t>
            </a:r>
            <a:endParaRPr dirty="0"/>
          </a:p>
          <a:p>
            <a:pPr marL="0" lvl="0" indent="0" algn="l" rtl="0">
              <a:lnSpc>
                <a:spcPct val="100000"/>
              </a:lnSpc>
              <a:spcBef>
                <a:spcPts val="0"/>
              </a:spcBef>
              <a:spcAft>
                <a:spcPts val="0"/>
              </a:spcAft>
              <a:buClr>
                <a:schemeClr val="dk1"/>
              </a:buClr>
              <a:buSzPts val="1400"/>
              <a:buFont typeface="Arial"/>
              <a:buNone/>
            </a:pPr>
            <a:r>
              <a:rPr lang="nl" dirty="0"/>
              <a:t>Deze spreekstrategie is bewust ook de laatste. Hun GSM is het laatste redmiddel, want ze hebben eerst nog 9 andere strategieën die hen kunnen helpen. </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nl" dirty="0"/>
              <a:t>Ik vind het belangrijk dat alle cursisten een goede vertaal-app kennen en kunnen gebruiken. Al was het maar om in het ziekenhuis of op een oudercontact een complex gesprek te kunnen voeren. Maak dus ook even tijd om te checken of iedereen mee is. </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nl" dirty="0"/>
              <a:t>Enkele mogelijke apps: </a:t>
            </a:r>
            <a:endParaRPr dirty="0"/>
          </a:p>
          <a:p>
            <a:pPr marL="0" lvl="0" indent="0" algn="l" rtl="0">
              <a:lnSpc>
                <a:spcPct val="100000"/>
              </a:lnSpc>
              <a:spcBef>
                <a:spcPts val="0"/>
              </a:spcBef>
              <a:spcAft>
                <a:spcPts val="0"/>
              </a:spcAft>
              <a:buClr>
                <a:schemeClr val="dk1"/>
              </a:buClr>
              <a:buSzPts val="1400"/>
              <a:buFont typeface="Arial"/>
              <a:buNone/>
            </a:pPr>
            <a:endParaRPr dirty="0"/>
          </a:p>
          <a:p>
            <a:pPr marL="457200" lvl="0" indent="-298450" algn="l" rtl="0">
              <a:lnSpc>
                <a:spcPct val="100000"/>
              </a:lnSpc>
              <a:spcBef>
                <a:spcPts val="0"/>
              </a:spcBef>
              <a:spcAft>
                <a:spcPts val="0"/>
              </a:spcAft>
              <a:buSzPts val="1100"/>
              <a:buChar char="-"/>
            </a:pPr>
            <a:r>
              <a:rPr lang="nl" dirty="0"/>
              <a:t>reverso context</a:t>
            </a:r>
            <a:endParaRPr dirty="0"/>
          </a:p>
          <a:p>
            <a:pPr marL="457200" lvl="0" indent="-298450" algn="l" rtl="0">
              <a:lnSpc>
                <a:spcPct val="100000"/>
              </a:lnSpc>
              <a:spcBef>
                <a:spcPts val="0"/>
              </a:spcBef>
              <a:spcAft>
                <a:spcPts val="0"/>
              </a:spcAft>
              <a:buSzPts val="1100"/>
              <a:buChar char="-"/>
            </a:pPr>
            <a:r>
              <a:rPr lang="nl" dirty="0"/>
              <a:t>deepl</a:t>
            </a:r>
            <a:endParaRPr dirty="0"/>
          </a:p>
          <a:p>
            <a:pPr marL="457200" lvl="0" indent="-298450" algn="l" rtl="0">
              <a:lnSpc>
                <a:spcPct val="100000"/>
              </a:lnSpc>
              <a:spcBef>
                <a:spcPts val="0"/>
              </a:spcBef>
              <a:spcAft>
                <a:spcPts val="0"/>
              </a:spcAft>
              <a:buSzPts val="1100"/>
              <a:buChar char="-"/>
            </a:pPr>
            <a:r>
              <a:rPr lang="nl" dirty="0"/>
              <a:t>google translate</a:t>
            </a:r>
            <a:endParaRPr dirty="0"/>
          </a:p>
          <a:p>
            <a:pPr marL="457200" lvl="0" indent="-298450" algn="l" rtl="0">
              <a:lnSpc>
                <a:spcPct val="100000"/>
              </a:lnSpc>
              <a:spcBef>
                <a:spcPts val="0"/>
              </a:spcBef>
              <a:spcAft>
                <a:spcPts val="0"/>
              </a:spcAft>
              <a:buSzPts val="1100"/>
              <a:buChar char="-"/>
            </a:pPr>
            <a:r>
              <a:rPr lang="nl" dirty="0"/>
              <a:t>chat gpt</a:t>
            </a:r>
            <a:endParaRPr dirty="0"/>
          </a:p>
        </p:txBody>
      </p:sp>
      <p:sp>
        <p:nvSpPr>
          <p:cNvPr id="791" name="Google Shape;791;g36971ec0bc9_0_1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36971ec0bc9_0_14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dirty="0"/>
              <a:t>De werkvorm van de woordenwolkjes (geleerd van de medewerkers van het Huis van het Nederlands Brussel). Aangepaste werkvorm voor online lessen vind je onderaan deze tekst.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 dirty="0"/>
              <a:t>De lkt doet het voor met de woordenwolk op de slide. </a:t>
            </a:r>
            <a:endParaRPr dirty="0"/>
          </a:p>
          <a:p>
            <a:pPr marL="0" lvl="0" indent="0" algn="l" rtl="0">
              <a:spcBef>
                <a:spcPts val="0"/>
              </a:spcBef>
              <a:spcAft>
                <a:spcPts val="0"/>
              </a:spcAft>
              <a:buNone/>
            </a:pPr>
            <a:r>
              <a:rPr lang="nl" dirty="0"/>
              <a:t>Probeer zoveel mogelijk vragen te maken rond de woorden in de wolk. </a:t>
            </a:r>
            <a:endParaRPr dirty="0"/>
          </a:p>
          <a:p>
            <a:pPr marL="457200" lvl="0" indent="-298450" algn="l" rtl="0">
              <a:spcBef>
                <a:spcPts val="0"/>
              </a:spcBef>
              <a:spcAft>
                <a:spcPts val="0"/>
              </a:spcAft>
              <a:buSzPts val="1100"/>
              <a:buChar char="-"/>
            </a:pPr>
            <a:r>
              <a:rPr lang="nl" dirty="0"/>
              <a:t>Heb je een grote familie? </a:t>
            </a:r>
            <a:endParaRPr dirty="0"/>
          </a:p>
          <a:p>
            <a:pPr marL="457200" lvl="0" indent="-298450" algn="l" rtl="0">
              <a:spcBef>
                <a:spcPts val="0"/>
              </a:spcBef>
              <a:spcAft>
                <a:spcPts val="0"/>
              </a:spcAft>
              <a:buSzPts val="1100"/>
              <a:buChar char="-"/>
            </a:pPr>
            <a:r>
              <a:rPr lang="nl" dirty="0"/>
              <a:t>Heb je broers of zussen? </a:t>
            </a:r>
            <a:endParaRPr dirty="0"/>
          </a:p>
          <a:p>
            <a:pPr marL="457200" lvl="0" indent="-298450" algn="l" rtl="0">
              <a:spcBef>
                <a:spcPts val="0"/>
              </a:spcBef>
              <a:spcAft>
                <a:spcPts val="0"/>
              </a:spcAft>
              <a:buSzPts val="1100"/>
              <a:buChar char="-"/>
            </a:pPr>
            <a:r>
              <a:rPr lang="nl" dirty="0"/>
              <a:t>Wat heb je vorig weekend gedaan? </a:t>
            </a:r>
            <a:endParaRPr dirty="0"/>
          </a:p>
          <a:p>
            <a:pPr marL="457200" lvl="0" indent="-298450" algn="l" rtl="0">
              <a:spcBef>
                <a:spcPts val="0"/>
              </a:spcBef>
              <a:spcAft>
                <a:spcPts val="0"/>
              </a:spcAft>
              <a:buSzPts val="1100"/>
              <a:buChar char="-"/>
            </a:pPr>
            <a:r>
              <a:rPr lang="nl" dirty="0"/>
              <a:t>Ga je soms naar de kerk op zondag? </a:t>
            </a:r>
            <a:endParaRPr dirty="0"/>
          </a:p>
          <a:p>
            <a:pPr marL="457200" lvl="0" indent="-298450" algn="l" rtl="0">
              <a:spcBef>
                <a:spcPts val="0"/>
              </a:spcBef>
              <a:spcAft>
                <a:spcPts val="0"/>
              </a:spcAft>
              <a:buSzPts val="1100"/>
              <a:buChar char="-"/>
            </a:pPr>
            <a:r>
              <a:rPr lang="nl" dirty="0"/>
              <a:t>Waar woon je? </a:t>
            </a:r>
            <a:endParaRPr dirty="0"/>
          </a:p>
          <a:p>
            <a:pPr marL="457200" lvl="0" indent="-298450" algn="l" rtl="0">
              <a:spcBef>
                <a:spcPts val="0"/>
              </a:spcBef>
              <a:spcAft>
                <a:spcPts val="0"/>
              </a:spcAft>
              <a:buSzPts val="1100"/>
              <a:buChar char="-"/>
            </a:pPr>
            <a:r>
              <a:rPr lang="nl" dirty="0"/>
              <a:t>Met wie woon je? </a:t>
            </a:r>
            <a:endParaRPr dirty="0"/>
          </a:p>
          <a:p>
            <a:pPr marL="457200" lvl="0" indent="-298450" algn="l" rtl="0">
              <a:spcBef>
                <a:spcPts val="0"/>
              </a:spcBef>
              <a:spcAft>
                <a:spcPts val="0"/>
              </a:spcAft>
              <a:buSzPts val="1100"/>
              <a:buChar char="-"/>
            </a:pPr>
            <a:r>
              <a:rPr lang="nl" dirty="0"/>
              <a:t>Hoe lang woon je daar? </a:t>
            </a:r>
            <a:endParaRPr dirty="0"/>
          </a:p>
          <a:p>
            <a:pPr marL="457200" lvl="0" indent="-298450" algn="l" rtl="0">
              <a:spcBef>
                <a:spcPts val="0"/>
              </a:spcBef>
              <a:spcAft>
                <a:spcPts val="0"/>
              </a:spcAft>
              <a:buSzPts val="1100"/>
              <a:buChar char="-"/>
            </a:pPr>
            <a:r>
              <a:rPr lang="nl" dirty="0"/>
              <a:t>enz.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 dirty="0"/>
              <a:t>De cursisten krijgen dan per twee (lagere niveaus) of alleen een woordenwolk.(Zie </a:t>
            </a:r>
            <a:r>
              <a:rPr lang="nl" u="sng" dirty="0">
                <a:solidFill>
                  <a:schemeClr val="hlink"/>
                </a:solidFill>
                <a:hlinkClick r:id="rId3"/>
              </a:rPr>
              <a:t>4. vragen stellen (materiaal bij deze spreekstrategie) - Google Drive</a:t>
            </a:r>
            <a:r>
              <a:rPr lang="nl" dirty="0"/>
              <a:t>) Ze formuleren minimum 10, maximum 20 vragen. Bij een lager niveau kan je hen eerst bedenktijd geven door de vragen op te laten schrijven. De lkt checkt de vragen (niet te veel op spelling of grammatica, wel op begrijpbaarheid - we focussen nog altijd op communicatie dus fouten maken mag. Tenzij jij beslist om er een serieuze oefening van te maken op correct vragen maken.) Daarna doen de cursisten elk een interview met hun vragen met iemand anders. Dit is een goede conversatietafel en oefenkans om de spreekstrategieën in te zetten. De lkt helpt niet. De cursisten hebben de spreekstrategieën om zichzelf verstaanbaar te maken.     </a:t>
            </a:r>
            <a:endParaRPr dirty="0"/>
          </a:p>
          <a:p>
            <a:pPr marL="0" lvl="0" indent="0" algn="l" rtl="0">
              <a:spcBef>
                <a:spcPts val="0"/>
              </a:spcBef>
              <a:spcAft>
                <a:spcPts val="0"/>
              </a:spcAft>
              <a:buNone/>
            </a:pPr>
            <a:endParaRPr sz="1000" dirty="0"/>
          </a:p>
          <a:p>
            <a:pPr marL="0" lvl="0" indent="0" algn="l" rtl="0">
              <a:spcBef>
                <a:spcPts val="0"/>
              </a:spcBef>
              <a:spcAft>
                <a:spcPts val="0"/>
              </a:spcAft>
              <a:buNone/>
            </a:pPr>
            <a:r>
              <a:rPr lang="nl" sz="1000" dirty="0"/>
              <a:t>ONLINE: </a:t>
            </a:r>
            <a:endParaRPr sz="1000" dirty="0"/>
          </a:p>
          <a:p>
            <a:pPr marL="0" lvl="0" indent="0" algn="l" rtl="0">
              <a:spcBef>
                <a:spcPts val="0"/>
              </a:spcBef>
              <a:spcAft>
                <a:spcPts val="0"/>
              </a:spcAft>
              <a:buNone/>
            </a:pPr>
            <a:endParaRPr sz="1000" dirty="0"/>
          </a:p>
          <a:p>
            <a:pPr marL="228600" lvl="0" indent="-114300" algn="l" rtl="0">
              <a:lnSpc>
                <a:spcPct val="90000"/>
              </a:lnSpc>
              <a:spcBef>
                <a:spcPts val="0"/>
              </a:spcBef>
              <a:spcAft>
                <a:spcPts val="0"/>
              </a:spcAft>
              <a:buClr>
                <a:schemeClr val="dk1"/>
              </a:buClr>
              <a:buSzPts val="1000"/>
              <a:buChar char="•"/>
            </a:pPr>
            <a:r>
              <a:rPr lang="nl" sz="1000" dirty="0">
                <a:latin typeface="Calibri"/>
                <a:ea typeface="Calibri"/>
                <a:cs typeface="Calibri"/>
                <a:sym typeface="Calibri"/>
              </a:rPr>
              <a:t>Werk per twee (in een gedeeld GOOGLE-doc). </a:t>
            </a:r>
            <a:endParaRPr sz="1000" dirty="0"/>
          </a:p>
          <a:p>
            <a:pPr marL="228600" lvl="0" indent="-114300" algn="l" rtl="0">
              <a:lnSpc>
                <a:spcPct val="90000"/>
              </a:lnSpc>
              <a:spcBef>
                <a:spcPts val="0"/>
              </a:spcBef>
              <a:spcAft>
                <a:spcPts val="0"/>
              </a:spcAft>
              <a:buClr>
                <a:schemeClr val="dk1"/>
              </a:buClr>
              <a:buSzPts val="1000"/>
              <a:buChar char="•"/>
            </a:pPr>
            <a:r>
              <a:rPr lang="nl" sz="1000" dirty="0">
                <a:latin typeface="Calibri"/>
                <a:ea typeface="Calibri"/>
                <a:cs typeface="Calibri"/>
                <a:sym typeface="Calibri"/>
              </a:rPr>
              <a:t>Wolkjes: neem een foto van jouw wolk (1 wolk per twee)</a:t>
            </a:r>
            <a:endParaRPr sz="1000" dirty="0"/>
          </a:p>
          <a:p>
            <a:pPr marL="228600" lvl="0" indent="-114300" algn="l" rtl="0">
              <a:lnSpc>
                <a:spcPct val="90000"/>
              </a:lnSpc>
              <a:spcBef>
                <a:spcPts val="0"/>
              </a:spcBef>
              <a:spcAft>
                <a:spcPts val="0"/>
              </a:spcAft>
              <a:buClr>
                <a:schemeClr val="dk1"/>
              </a:buClr>
              <a:buSzPts val="1000"/>
              <a:buChar char="•"/>
            </a:pPr>
            <a:r>
              <a:rPr lang="nl" sz="1000" dirty="0">
                <a:latin typeface="Calibri"/>
                <a:ea typeface="Calibri"/>
                <a:cs typeface="Calibri"/>
                <a:sym typeface="Calibri"/>
              </a:rPr>
              <a:t>Maak goede vragen. Minimum 10. Maximum 20.</a:t>
            </a:r>
            <a:endParaRPr sz="1000" dirty="0"/>
          </a:p>
          <a:p>
            <a:pPr marL="0" lvl="0" indent="0" algn="l" rtl="0">
              <a:lnSpc>
                <a:spcPct val="90000"/>
              </a:lnSpc>
              <a:spcBef>
                <a:spcPts val="1000"/>
              </a:spcBef>
              <a:spcAft>
                <a:spcPts val="0"/>
              </a:spcAft>
              <a:buClr>
                <a:schemeClr val="dk1"/>
              </a:buClr>
              <a:buSzPts val="2800"/>
              <a:buFont typeface="Arial"/>
              <a:buNone/>
            </a:pPr>
            <a:r>
              <a:rPr lang="nl" sz="1000" dirty="0">
                <a:latin typeface="Calibri"/>
                <a:ea typeface="Calibri"/>
                <a:cs typeface="Calibri"/>
                <a:sym typeface="Calibri"/>
              </a:rPr>
              <a:t>🡪 Vragen met vraagwoorden</a:t>
            </a:r>
            <a:endParaRPr sz="1000" dirty="0"/>
          </a:p>
          <a:p>
            <a:pPr marL="228600" lvl="0" indent="-114300" algn="l" rtl="0">
              <a:lnSpc>
                <a:spcPct val="90000"/>
              </a:lnSpc>
              <a:spcBef>
                <a:spcPts val="1000"/>
              </a:spcBef>
              <a:spcAft>
                <a:spcPts val="0"/>
              </a:spcAft>
              <a:buClr>
                <a:schemeClr val="dk1"/>
              </a:buClr>
              <a:buSzPts val="1000"/>
              <a:buFont typeface="Noto Sans Symbols"/>
              <a:buChar char="🡪"/>
            </a:pPr>
            <a:r>
              <a:rPr lang="nl" sz="1000" dirty="0">
                <a:latin typeface="Calibri"/>
                <a:ea typeface="Calibri"/>
                <a:cs typeface="Calibri"/>
                <a:sym typeface="Calibri"/>
              </a:rPr>
              <a:t> Ja/nee-vragen</a:t>
            </a:r>
            <a:endParaRPr sz="1000" dirty="0"/>
          </a:p>
          <a:p>
            <a:pPr marL="228600" lvl="0" indent="-114300" algn="l" rtl="0">
              <a:lnSpc>
                <a:spcPct val="90000"/>
              </a:lnSpc>
              <a:spcBef>
                <a:spcPts val="0"/>
              </a:spcBef>
              <a:spcAft>
                <a:spcPts val="0"/>
              </a:spcAft>
              <a:buClr>
                <a:schemeClr val="dk1"/>
              </a:buClr>
              <a:buSzPts val="1000"/>
              <a:buChar char="•"/>
            </a:pPr>
            <a:r>
              <a:rPr lang="nl" sz="1000" dirty="0">
                <a:latin typeface="Calibri"/>
                <a:ea typeface="Calibri"/>
                <a:cs typeface="Calibri"/>
                <a:sym typeface="Calibri"/>
              </a:rPr>
              <a:t>De leerkracht corrigeert een beetje. Focus op COMMUNICATIE. </a:t>
            </a:r>
            <a:endParaRPr sz="1000" dirty="0"/>
          </a:p>
          <a:p>
            <a:pPr marL="228600" lvl="0" indent="-114300" algn="l" rtl="0">
              <a:lnSpc>
                <a:spcPct val="90000"/>
              </a:lnSpc>
              <a:spcBef>
                <a:spcPts val="0"/>
              </a:spcBef>
              <a:spcAft>
                <a:spcPts val="0"/>
              </a:spcAft>
              <a:buClr>
                <a:schemeClr val="dk1"/>
              </a:buClr>
              <a:buSzPts val="1000"/>
              <a:buChar char="•"/>
            </a:pPr>
            <a:r>
              <a:rPr lang="nl" sz="1000" dirty="0">
                <a:latin typeface="Calibri"/>
                <a:ea typeface="Calibri"/>
                <a:cs typeface="Calibri"/>
                <a:sym typeface="Calibri"/>
              </a:rPr>
              <a:t>Nieuwe duo’s.</a:t>
            </a:r>
            <a:endParaRPr sz="1000" dirty="0"/>
          </a:p>
          <a:p>
            <a:pPr marL="228600" lvl="0" indent="-114300" algn="l" rtl="0">
              <a:lnSpc>
                <a:spcPct val="90000"/>
              </a:lnSpc>
              <a:spcBef>
                <a:spcPts val="0"/>
              </a:spcBef>
              <a:spcAft>
                <a:spcPts val="0"/>
              </a:spcAft>
              <a:buClr>
                <a:schemeClr val="dk1"/>
              </a:buClr>
              <a:buSzPts val="1000"/>
              <a:buChar char="•"/>
            </a:pPr>
            <a:r>
              <a:rPr lang="nl" sz="1000" dirty="0">
                <a:latin typeface="Calibri"/>
                <a:ea typeface="Calibri"/>
                <a:cs typeface="Calibri"/>
                <a:sym typeface="Calibri"/>
              </a:rPr>
              <a:t>Interview elkaar. </a:t>
            </a:r>
            <a:endParaRPr sz="1000" dirty="0"/>
          </a:p>
          <a:p>
            <a:pPr marL="228600" lvl="0" indent="-114300" algn="l" rtl="0">
              <a:lnSpc>
                <a:spcPct val="90000"/>
              </a:lnSpc>
              <a:spcBef>
                <a:spcPts val="0"/>
              </a:spcBef>
              <a:spcAft>
                <a:spcPts val="0"/>
              </a:spcAft>
              <a:buClr>
                <a:schemeClr val="dk1"/>
              </a:buClr>
              <a:buSzPts val="1000"/>
              <a:buChar char="•"/>
            </a:pPr>
            <a:r>
              <a:rPr lang="nl" sz="1000" dirty="0">
                <a:latin typeface="Calibri"/>
                <a:ea typeface="Calibri"/>
                <a:cs typeface="Calibri"/>
                <a:sym typeface="Calibri"/>
              </a:rPr>
              <a:t>MET SPREEKSTRATEGIEËN! </a:t>
            </a:r>
            <a:r>
              <a:rPr lang="nl" sz="1000" b="1" dirty="0">
                <a:solidFill>
                  <a:srgbClr val="FF0000"/>
                </a:solidFill>
                <a:latin typeface="Calibri"/>
                <a:ea typeface="Calibri"/>
                <a:cs typeface="Calibri"/>
                <a:sym typeface="Calibri"/>
              </a:rPr>
              <a:t>Save yourself! Débrouille-toi!</a:t>
            </a:r>
            <a:endParaRPr sz="100" dirty="0"/>
          </a:p>
        </p:txBody>
      </p:sp>
      <p:sp>
        <p:nvSpPr>
          <p:cNvPr id="808" name="Google Shape;808;g36971ec0bc9_0_14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36971ec0bc9_0_14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Wanneer de cursisten minimum 10 en maximum 20 vragen hebben gemaakt, kunnen ze nu een conversatietafel houden met een andere cursist. </a:t>
            </a:r>
          </a:p>
          <a:p>
            <a:pPr marL="0" lvl="0" indent="0" algn="l" rtl="0">
              <a:spcBef>
                <a:spcPts val="0"/>
              </a:spcBef>
              <a:spcAft>
                <a:spcPts val="0"/>
              </a:spcAft>
              <a:buNone/>
            </a:pPr>
            <a:r>
              <a:rPr lang="nl-BE" dirty="0"/>
              <a:t>MAAAAAR: de focus ligt op spreekdurf, niet op de correcte vorm. Als leerkracht verbeter je geen grammaticafouten. Je komt enkel tussen met een spreekstrategie. Want de focus ligt op communicatie: ik begrijp jou, jij begrijpt mij. Komt de boodschap over = dat is de essentie. </a:t>
            </a:r>
            <a:endParaRPr dirty="0"/>
          </a:p>
        </p:txBody>
      </p:sp>
      <p:sp>
        <p:nvSpPr>
          <p:cNvPr id="984" name="Google Shape;984;g36971ec0bc9_0_14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36971ec0bc9_0_18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Dit is de premisse van de spreekstrategieën. Hier gaat het om. Herhaal dit regelmatig voor je cursisten: </a:t>
            </a:r>
          </a:p>
          <a:p>
            <a:pPr marL="0" lvl="0" indent="0" algn="l" rtl="0">
              <a:spcBef>
                <a:spcPts val="0"/>
              </a:spcBef>
              <a:spcAft>
                <a:spcPts val="0"/>
              </a:spcAft>
              <a:buNone/>
            </a:pPr>
            <a:r>
              <a:rPr lang="nl-BE" dirty="0"/>
              <a:t>“Het is oké dat ik fouten maak en struikel als ik Nederlands praat” (</a:t>
            </a:r>
            <a:r>
              <a:rPr lang="nl-BE" dirty="0" err="1"/>
              <a:t>mindset</a:t>
            </a:r>
            <a:r>
              <a:rPr lang="nl-BE" dirty="0"/>
              <a:t>) en “Ik heb trucjes die ik kan gebruiken wanneer dit gebeurt”.</a:t>
            </a:r>
          </a:p>
          <a:p>
            <a:pPr marL="0" lvl="0" indent="0" algn="l" rtl="0">
              <a:spcBef>
                <a:spcPts val="0"/>
              </a:spcBef>
              <a:spcAft>
                <a:spcPts val="0"/>
              </a:spcAft>
              <a:buNone/>
            </a:pPr>
            <a:endParaRPr dirty="0"/>
          </a:p>
        </p:txBody>
      </p:sp>
      <p:sp>
        <p:nvSpPr>
          <p:cNvPr id="990" name="Google Shape;990;g36971ec0bc9_0_18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6971ec0bc9_0_7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nl-BE" dirty="0"/>
              <a:t>Laat de cursisten zelf aan het woord: wat denken zij is nummer 1, nummer 2 en nummer 3? Welke volgorde? </a:t>
            </a:r>
          </a:p>
          <a:p>
            <a:pPr marL="0" lvl="0" indent="0" algn="l" rtl="0">
              <a:lnSpc>
                <a:spcPct val="100000"/>
              </a:lnSpc>
              <a:spcBef>
                <a:spcPts val="0"/>
              </a:spcBef>
              <a:spcAft>
                <a:spcPts val="0"/>
              </a:spcAft>
              <a:buSzPts val="1400"/>
              <a:buNone/>
            </a:pPr>
            <a:r>
              <a:rPr lang="nl-BE" dirty="0"/>
              <a:t>Het woord spreekdurf leg je heel plastisch uit: je klopt jezelf moedig op de borst en zegt ‘Ik ben niet bang. Ik durf!’ Je vertaalt het woord ‘durven’ daarna in het Frans en Engels. Wie het nog steeds niet begrijpt vertaalt het woord in zijn moedertaal via een app. </a:t>
            </a:r>
          </a:p>
          <a:p>
            <a:pPr marL="0" lvl="0" indent="0" algn="l" rtl="0">
              <a:spcBef>
                <a:spcPts val="0"/>
              </a:spcBef>
              <a:spcAft>
                <a:spcPts val="0"/>
              </a:spcAft>
              <a:buNone/>
            </a:pPr>
            <a:endParaRPr dirty="0"/>
          </a:p>
        </p:txBody>
      </p:sp>
      <p:sp>
        <p:nvSpPr>
          <p:cNvPr id="145" name="Google Shape;145;g36971ec0bc9_0_7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36971ec0bc9_0_14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6" name="Google Shape;996;g36971ec0bc9_0_14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8" name="Google Shape;1148;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BE" dirty="0"/>
              <a:t>Rollenspelen zonder vooraf gegeven taal zijn een uitgelezen kans om te improviseren, te durven én de spreekstrategieën in te zetten wanneer een cursist blokkeert. </a:t>
            </a:r>
          </a:p>
          <a:p>
            <a:pPr marL="0" lvl="0" indent="0" algn="l" rtl="0">
              <a:spcBef>
                <a:spcPts val="0"/>
              </a:spcBef>
              <a:spcAft>
                <a:spcPts val="0"/>
              </a:spcAft>
              <a:buNone/>
            </a:pPr>
            <a:r>
              <a:rPr lang="nl-BE" dirty="0"/>
              <a:t>Voorbeelden van probleemsituaties vind je hier onderaan de pagina: https://www.huisnederlandsbrussel.be/pro/lesgevers-nt2/ik-wil-werken-met-een-spreekportfolio/fase-5-niet-blokkeren-communiceren</a:t>
            </a:r>
          </a:p>
          <a:p>
            <a:pPr marL="0" lvl="0" indent="0" algn="l" rtl="0">
              <a:spcBef>
                <a:spcPts val="0"/>
              </a:spcBef>
              <a:spcAft>
                <a:spcPts val="0"/>
              </a:spcAft>
              <a:buNone/>
            </a:pPr>
            <a:r>
              <a:rPr lang="nl-BE" dirty="0"/>
              <a:t>Wanneer het aantal niet uitkomt, kan je ook twee sterke studenten bij elkaar zetten. </a:t>
            </a:r>
          </a:p>
          <a:p>
            <a:pPr marL="0" lvl="0" indent="0" algn="l" rtl="0">
              <a:spcBef>
                <a:spcPts val="0"/>
              </a:spcBef>
              <a:spcAft>
                <a:spcPts val="0"/>
              </a:spcAft>
              <a:buNone/>
            </a:pPr>
            <a:r>
              <a:rPr lang="nl-BE" dirty="0"/>
              <a:t>Doe altijd eerst een demonstratie: jij speelt als leerkracht met een sterkere cursist de eerste situatie (buur maakt lawaai, en jij wil studeren). Wanneer deze cursist een spreekstrategie gebruikt (lichaamstaal, switchen tussen talen, internationale woorden, …), benoem dat dan even. Zorg ook altijd voor een goede afsluiter van het gesprek. </a:t>
            </a:r>
          </a:p>
          <a:p>
            <a:pPr marL="0" lvl="0" indent="0" algn="l" rtl="0">
              <a:spcBef>
                <a:spcPts val="0"/>
              </a:spcBef>
              <a:spcAft>
                <a:spcPts val="0"/>
              </a:spcAft>
              <a:buNone/>
            </a:pPr>
            <a:r>
              <a:rPr lang="nl-BE" dirty="0"/>
              <a:t>Met dit rollenspel krijgen de cursisten vanaf 1.2 al veel zelfvertrouwen: ‘Hé, ik kan meer dan ik denk!’. </a:t>
            </a:r>
          </a:p>
          <a:p>
            <a:pPr marL="0" lvl="0" indent="0" algn="l" rtl="0">
              <a:spcBef>
                <a:spcPts val="0"/>
              </a:spcBef>
              <a:spcAft>
                <a:spcPts val="0"/>
              </a:spcAft>
              <a:buNone/>
            </a:pPr>
            <a:r>
              <a:rPr lang="nl-BE" dirty="0"/>
              <a:t>Deze probleemsituaties werken goed vanaf 1.2 tot en met 2.4.  </a:t>
            </a:r>
            <a:endParaRPr dirty="0"/>
          </a:p>
          <a:p>
            <a:pPr marL="0" lvl="0" indent="0" algn="l" rtl="0">
              <a:spcBef>
                <a:spcPts val="0"/>
              </a:spcBef>
              <a:spcAft>
                <a:spcPts val="0"/>
              </a:spcAft>
              <a:buNone/>
            </a:pPr>
            <a:r>
              <a:rPr lang="nl-BE" dirty="0"/>
              <a:t>Probleemsituaties vanaf 3.1 vind je </a:t>
            </a:r>
            <a:r>
              <a:rPr lang="nl-BE"/>
              <a:t>hier: https://www.huisnederlandsbrussel.be/pro/lesgevers-nt2/ik-wil-werken-met-een-spreekportfolio/fase-5-niet-blokkeren-communiceren</a:t>
            </a:r>
            <a:endParaRPr dirty="0"/>
          </a:p>
        </p:txBody>
      </p:sp>
      <p:sp>
        <p:nvSpPr>
          <p:cNvPr id="1149" name="Google Shape;1149;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BE"/>
              <a:t>45</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a:t>Via deze link (https://www.huisnederlandsbrussel.be/pro/lesgevers-nt2/ik-wil-werken-met-een-spreekportfolio/fase-5-niet-blokkeren-communiceren) vind je onderaan de pagina een lijst met bekende personen die de cursisten aan elkaar moeten beschrijven in groepjes van 2 of 3. Een andere werkvorm is dat cursisten zelf bekende mensen in hun hoofd hebben en deze proberen te beschrijven aan de andere. In een OKAN-klas kan het gaan om leerkrachten beschrijven. </a:t>
            </a:r>
          </a:p>
          <a:p>
            <a:pPr marL="0" lvl="0" indent="0" algn="l" rtl="0">
              <a:spcBef>
                <a:spcPts val="0"/>
              </a:spcBef>
              <a:spcAft>
                <a:spcPts val="0"/>
              </a:spcAft>
              <a:buNone/>
            </a:pPr>
            <a:r>
              <a:rPr lang="nl-BE" dirty="0"/>
              <a:t>Doel is dat cursisten zelfredzaam zijn en de spreekstrategieën gebruiken wanneer ze blokkeren. De leerkracht helpt enkel (met een spreekstrategie) wanneer de boodschap niet overkomt. Fouten maken tegen vormcorrectheid mag. Fouten maken moet!</a:t>
            </a:r>
            <a:endParaRPr dirty="0"/>
          </a:p>
        </p:txBody>
      </p:sp>
      <p:sp>
        <p:nvSpPr>
          <p:cNvPr id="1136" name="Google Shape;1136;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p1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a:t>Kies een random conversatietafel met een tiental vraagjes op hun niveau. Laat hen met elkaar babbelen. Jij helpt </a:t>
            </a:r>
            <a:r>
              <a:rPr lang="nl-BE" b="1" dirty="0"/>
              <a:t>NIET </a:t>
            </a:r>
            <a:r>
              <a:rPr lang="nl-BE" dirty="0"/>
              <a:t>als leerkracht. De cursisten zijn zelfredzaam met de </a:t>
            </a:r>
            <a:r>
              <a:rPr lang="nl-BE" b="1" dirty="0"/>
              <a:t>SPREEKSTRATEGIEËN</a:t>
            </a:r>
            <a:r>
              <a:rPr lang="nl-BE" dirty="0"/>
              <a:t>. Probeer als leerkracht ook geen fouten te verbeteren wanneer ze de communicatie niet in de weg staan. De focus tijdens spreekdurf = ik begrijp jou, jij begrijpt mij.</a:t>
            </a:r>
            <a:endParaRPr dirty="0"/>
          </a:p>
        </p:txBody>
      </p:sp>
      <p:sp>
        <p:nvSpPr>
          <p:cNvPr id="1815" name="Google Shape;1815;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36971ec0bc9_0_1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36971ec0bc9_0_1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dirty="0"/>
              <a:t>Welk soort interview? Zie volgende slide. </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36971ec0bc9_0_1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36971ec0bc9_0_1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dirty="0"/>
              <a:t>Dit is een voorbeeld van een heel eenvoudig interview dat je kan doen vanaf 1.2 tot en met 2.4. </a:t>
            </a:r>
          </a:p>
          <a:p>
            <a:pPr marL="0" lvl="0" indent="0" algn="l" rtl="0">
              <a:spcBef>
                <a:spcPts val="0"/>
              </a:spcBef>
              <a:spcAft>
                <a:spcPts val="0"/>
              </a:spcAft>
              <a:buNone/>
            </a:pPr>
            <a:r>
              <a:rPr lang="nl" dirty="0"/>
              <a:t>Ik doe het meestal in Muntpunt, de grote bibliotheek in Brussel waar veel Nederlandstaligen zijn. Je kan het ook op een andere plaats doen waar veel Nederlandstaligen zijn. De cursisten vinden het meestal spannend om een onbekende aan te spreken. Het kan helpen dat ze een button dragen met ‘spreek NL met mij’ of ‘Ik oefen NL’ of zoiets.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 dirty="0"/>
              <a:t>Een ander idee is om een enquête te houden rond bv. het TV-gedrag van mensen…</a:t>
            </a: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36971ec0bc9_0_1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36971ec0bc9_0_1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a:t>Deze feedbackronde kan je doen direct na het interview of </a:t>
            </a:r>
            <a:r>
              <a:rPr lang="nl-BE"/>
              <a:t>de volgende les.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6971ec0bc9_0_7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BE" dirty="0"/>
              <a:t>Maak duidelijk dat – voor de communicatie – dit de juiste volgorde is. En dat grammatica dus maar op de derde plaats komt. Vormcorrectheid is niet het belangrijkste in communicatie. Durven spreken is dat wel. Anders is er niets. </a:t>
            </a:r>
            <a:endParaRPr dirty="0"/>
          </a:p>
        </p:txBody>
      </p:sp>
      <p:sp>
        <p:nvSpPr>
          <p:cNvPr id="154" name="Google Shape;154;g36971ec0bc9_0_7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6971ec0bc9_0_7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 dirty="0"/>
              <a:t>Laat cursisten per twee in een contacttaal met elkaar spreken over wanneer ze bang zijn om Nederlands te spreken. In welke situaties? Geef zelf één of twee voorbeelden zodat het duidelijk is wat ze moeten doen. Bv. telefoneren. Met de dokter. Op school van de kinderen … Vraag na 5 à 10 minuten klassikaal op waar ze tegenaan botsen. Schrijf het eventueel op bord. Neem er een foto van en gebruik deze situaties om later tijdens de module in de klas te oefenen. </a:t>
            </a:r>
            <a:endParaRPr dirty="0"/>
          </a:p>
        </p:txBody>
      </p:sp>
      <p:sp>
        <p:nvSpPr>
          <p:cNvPr id="163" name="Google Shape;163;g36971ec0bc9_0_7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6971ec0bc9_0_7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 dirty="0"/>
              <a:t>Leg de cursisten het volgende uit: om 14u heb je een jobinterview. ‘s Morgens wanneer je opstaat om 8u heb je geen stress. Alles is nog oké. Maar hoe dichter bij twee uur, hoe meer stress je hebt. Om 14u heb je een maximum aan stress! Maar als je het doet, als je doorgaat, als je Nederlands spreekt, dan daalt de stress vrijwel onmiddellijk (zoals je ziet op de curve). De volgende keer wanneer je een jobinterview hebt, is je stress minder. En de volgende keer nog minder. DUS: je moet het DOEN. Dan pas kan je stress verminderen. Zo gaat het ook met Nederlands spreken. </a:t>
            </a:r>
            <a:endParaRPr dirty="0"/>
          </a:p>
        </p:txBody>
      </p:sp>
      <p:sp>
        <p:nvSpPr>
          <p:cNvPr id="169" name="Google Shape;169;g36971ec0bc9_0_7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6971ec0bc9_0_7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36971ec0bc9_0_7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971ec0bc9_0_7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36971ec0bc9_0_7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nl" dirty="0"/>
              <a:t>Deze introductie om het belang van spreekstrategieën te duiden kan vanaf 1.2. (Geef je 1.1? Beperk je dan tot de vorige slides voor de introductie.)</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nl" sz="1100" dirty="0"/>
              <a:t>Vertel dat je dit voorbeeld van een jobinterview altijd gebruikt om de spreekstrategieën te introduceren. Deze vraag is sowieso MOEILIJK! Ook voor mij, als moedertaalspreker. Er zijn 2 soorten reacties:</a:t>
            </a:r>
            <a:endParaRPr sz="1100" dirty="0"/>
          </a:p>
          <a:p>
            <a:pPr marL="0" lvl="0" indent="0" algn="l" rtl="0">
              <a:lnSpc>
                <a:spcPct val="100000"/>
              </a:lnSpc>
              <a:spcBef>
                <a:spcPts val="0"/>
              </a:spcBef>
              <a:spcAft>
                <a:spcPts val="0"/>
              </a:spcAft>
              <a:buClr>
                <a:schemeClr val="dk1"/>
              </a:buClr>
              <a:buSzPts val="1400"/>
              <a:buFont typeface="Arial"/>
              <a:buNone/>
            </a:pPr>
            <a:endParaRPr dirty="0"/>
          </a:p>
        </p:txBody>
      </p:sp>
      <p:sp>
        <p:nvSpPr>
          <p:cNvPr id="182" name="Google Shape;182;g36971ec0bc9_0_7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5" name="Google Shape;6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300" cy="3655200"/>
          </a:xfrm>
          <a:prstGeom prst="rect">
            <a:avLst/>
          </a:prstGeom>
          <a:noFill/>
          <a:ln>
            <a:noFill/>
          </a:ln>
        </p:spPr>
      </p:sp>
      <p:sp>
        <p:nvSpPr>
          <p:cNvPr id="109" name="Google Shape;109;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757575"/>
                </a:solidFill>
                <a:latin typeface="Arial"/>
                <a:ea typeface="Arial"/>
                <a:cs typeface="Arial"/>
                <a:sym typeface="Arial"/>
              </a:defRPr>
            </a:lvl1pPr>
            <a:lvl2pPr marL="0" marR="0" lvl="1" indent="0" algn="r">
              <a:spcBef>
                <a:spcPts val="0"/>
              </a:spcBef>
              <a:buNone/>
              <a:defRPr sz="900" b="0" i="0" u="none" strike="noStrike" cap="none">
                <a:solidFill>
                  <a:srgbClr val="757575"/>
                </a:solidFill>
                <a:latin typeface="Arial"/>
                <a:ea typeface="Arial"/>
                <a:cs typeface="Arial"/>
                <a:sym typeface="Arial"/>
              </a:defRPr>
            </a:lvl2pPr>
            <a:lvl3pPr marL="0" marR="0" lvl="2" indent="0" algn="r">
              <a:spcBef>
                <a:spcPts val="0"/>
              </a:spcBef>
              <a:buNone/>
              <a:defRPr sz="900" b="0" i="0" u="none" strike="noStrike" cap="none">
                <a:solidFill>
                  <a:srgbClr val="757575"/>
                </a:solidFill>
                <a:latin typeface="Arial"/>
                <a:ea typeface="Arial"/>
                <a:cs typeface="Arial"/>
                <a:sym typeface="Arial"/>
              </a:defRPr>
            </a:lvl3pPr>
            <a:lvl4pPr marL="0" marR="0" lvl="3" indent="0" algn="r">
              <a:spcBef>
                <a:spcPts val="0"/>
              </a:spcBef>
              <a:buNone/>
              <a:defRPr sz="900" b="0" i="0" u="none" strike="noStrike" cap="none">
                <a:solidFill>
                  <a:srgbClr val="757575"/>
                </a:solidFill>
                <a:latin typeface="Arial"/>
                <a:ea typeface="Arial"/>
                <a:cs typeface="Arial"/>
                <a:sym typeface="Arial"/>
              </a:defRPr>
            </a:lvl4pPr>
            <a:lvl5pPr marL="0" marR="0" lvl="4" indent="0" algn="r">
              <a:spcBef>
                <a:spcPts val="0"/>
              </a:spcBef>
              <a:buNone/>
              <a:defRPr sz="900" b="0" i="0" u="none" strike="noStrike" cap="none">
                <a:solidFill>
                  <a:srgbClr val="757575"/>
                </a:solidFill>
                <a:latin typeface="Arial"/>
                <a:ea typeface="Arial"/>
                <a:cs typeface="Arial"/>
                <a:sym typeface="Arial"/>
              </a:defRPr>
            </a:lvl5pPr>
            <a:lvl6pPr marL="0" marR="0" lvl="5" indent="0" algn="r">
              <a:spcBef>
                <a:spcPts val="0"/>
              </a:spcBef>
              <a:buNone/>
              <a:defRPr sz="900" b="0" i="0" u="none" strike="noStrike" cap="none">
                <a:solidFill>
                  <a:srgbClr val="757575"/>
                </a:solidFill>
                <a:latin typeface="Arial"/>
                <a:ea typeface="Arial"/>
                <a:cs typeface="Arial"/>
                <a:sym typeface="Arial"/>
              </a:defRPr>
            </a:lvl6pPr>
            <a:lvl7pPr marL="0" marR="0" lvl="6" indent="0" algn="r">
              <a:spcBef>
                <a:spcPts val="0"/>
              </a:spcBef>
              <a:buNone/>
              <a:defRPr sz="900" b="0" i="0" u="none" strike="noStrike" cap="none">
                <a:solidFill>
                  <a:srgbClr val="757575"/>
                </a:solidFill>
                <a:latin typeface="Arial"/>
                <a:ea typeface="Arial"/>
                <a:cs typeface="Arial"/>
                <a:sym typeface="Arial"/>
              </a:defRPr>
            </a:lvl7pPr>
            <a:lvl8pPr marL="0" marR="0" lvl="7" indent="0" algn="r">
              <a:spcBef>
                <a:spcPts val="0"/>
              </a:spcBef>
              <a:buNone/>
              <a:defRPr sz="900" b="0" i="0" u="none" strike="noStrike" cap="none">
                <a:solidFill>
                  <a:srgbClr val="757575"/>
                </a:solidFill>
                <a:latin typeface="Arial"/>
                <a:ea typeface="Arial"/>
                <a:cs typeface="Arial"/>
                <a:sym typeface="Arial"/>
              </a:defRPr>
            </a:lvl8pPr>
            <a:lvl9pPr marL="0" marR="0" lvl="8" indent="0" algn="r">
              <a:spcBef>
                <a:spcPts val="0"/>
              </a:spcBef>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p:nvPr/>
        </p:nvSpPr>
        <p:spPr>
          <a:xfrm>
            <a:off x="212271" y="57151"/>
            <a:ext cx="8727622" cy="518600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 sz="1500" dirty="0">
                <a:solidFill>
                  <a:schemeClr val="tx1"/>
                </a:solidFill>
              </a:rPr>
              <a:t>Info voor de lesgever</a:t>
            </a:r>
            <a:endParaRPr sz="1500" dirty="0">
              <a:solidFill>
                <a:schemeClr val="tx1"/>
              </a:solidFill>
            </a:endParaRPr>
          </a:p>
          <a:p>
            <a:pPr marL="0" lvl="0" indent="0" algn="l" rtl="0">
              <a:spcBef>
                <a:spcPts val="0"/>
              </a:spcBef>
              <a:spcAft>
                <a:spcPts val="0"/>
              </a:spcAft>
              <a:buNone/>
            </a:pPr>
            <a:r>
              <a:rPr lang="nl" sz="1000" dirty="0">
                <a:solidFill>
                  <a:schemeClr val="tx1"/>
                </a:solidFill>
              </a:rPr>
              <a:t>Deze presentatie kan je helpen om fase 5 van het spreekportfolio aan te brengen. </a:t>
            </a:r>
            <a:endParaRPr sz="1000" dirty="0">
              <a:solidFill>
                <a:schemeClr val="tx1"/>
              </a:solidFill>
            </a:endParaRPr>
          </a:p>
          <a:p>
            <a:pPr marL="0" lvl="0" indent="0" algn="l" rtl="0">
              <a:spcBef>
                <a:spcPts val="0"/>
              </a:spcBef>
              <a:spcAft>
                <a:spcPts val="0"/>
              </a:spcAft>
              <a:buNone/>
            </a:pPr>
            <a:endParaRPr sz="1500" dirty="0">
              <a:solidFill>
                <a:schemeClr val="tx1"/>
              </a:solidFill>
            </a:endParaRPr>
          </a:p>
          <a:p>
            <a:pPr marL="0" lvl="0" indent="0" algn="l" rtl="0">
              <a:spcBef>
                <a:spcPts val="0"/>
              </a:spcBef>
              <a:spcAft>
                <a:spcPts val="0"/>
              </a:spcAft>
              <a:buNone/>
            </a:pPr>
            <a:r>
              <a:rPr lang="nl" sz="1000" dirty="0">
                <a:solidFill>
                  <a:schemeClr val="tx1"/>
                </a:solidFill>
              </a:rPr>
              <a:t>Je vindt hier: </a:t>
            </a:r>
            <a:endParaRPr sz="1000" dirty="0">
              <a:solidFill>
                <a:schemeClr val="tx1"/>
              </a:solidFill>
            </a:endParaRPr>
          </a:p>
          <a:p>
            <a:pPr marL="0" lvl="0" indent="0" algn="l" rtl="0">
              <a:spcBef>
                <a:spcPts val="0"/>
              </a:spcBef>
              <a:spcAft>
                <a:spcPts val="0"/>
              </a:spcAft>
              <a:buNone/>
            </a:pPr>
            <a:r>
              <a:rPr lang="nl" sz="1000" dirty="0">
                <a:solidFill>
                  <a:schemeClr val="tx1"/>
                </a:solidFill>
              </a:rPr>
              <a:t>INTRODUCEREND </a:t>
            </a:r>
            <a:endParaRPr sz="1000" dirty="0">
              <a:solidFill>
                <a:schemeClr val="tx1"/>
              </a:solidFill>
            </a:endParaRPr>
          </a:p>
          <a:p>
            <a:pPr marL="457200" lvl="0" indent="-285750" algn="l" rtl="0">
              <a:spcBef>
                <a:spcPts val="0"/>
              </a:spcBef>
              <a:spcAft>
                <a:spcPts val="0"/>
              </a:spcAft>
              <a:buClr>
                <a:schemeClr val="dk2"/>
              </a:buClr>
              <a:buSzPts val="900"/>
              <a:buChar char="●"/>
            </a:pPr>
            <a:r>
              <a:rPr lang="nl" sz="900" dirty="0">
                <a:solidFill>
                  <a:schemeClr val="tx1"/>
                </a:solidFill>
              </a:rPr>
              <a:t>3 slides over het belang van spreekdurf</a:t>
            </a:r>
            <a:endParaRPr sz="900" dirty="0">
              <a:solidFill>
                <a:schemeClr val="tx1"/>
              </a:solidFill>
            </a:endParaRPr>
          </a:p>
          <a:p>
            <a:pPr marL="457200" lvl="0" indent="-285750" algn="l" rtl="0">
              <a:spcBef>
                <a:spcPts val="0"/>
              </a:spcBef>
              <a:spcAft>
                <a:spcPts val="0"/>
              </a:spcAft>
              <a:buClr>
                <a:schemeClr val="dk2"/>
              </a:buClr>
              <a:buSzPts val="900"/>
              <a:buChar char="●"/>
            </a:pPr>
            <a:r>
              <a:rPr lang="nl" sz="900" dirty="0">
                <a:solidFill>
                  <a:schemeClr val="tx1"/>
                </a:solidFill>
              </a:rPr>
              <a:t>2 slides over omgaan met stress en Nederlands spreken </a:t>
            </a:r>
            <a:endParaRPr sz="900" dirty="0">
              <a:solidFill>
                <a:schemeClr val="tx1"/>
              </a:solidFill>
            </a:endParaRPr>
          </a:p>
          <a:p>
            <a:pPr marL="457200" lvl="0" indent="-285750" algn="l" rtl="0">
              <a:spcBef>
                <a:spcPts val="0"/>
              </a:spcBef>
              <a:spcAft>
                <a:spcPts val="0"/>
              </a:spcAft>
              <a:buClr>
                <a:schemeClr val="dk2"/>
              </a:buClr>
              <a:buSzPts val="900"/>
              <a:buChar char="●"/>
            </a:pPr>
            <a:r>
              <a:rPr lang="nl" sz="900" dirty="0">
                <a:solidFill>
                  <a:schemeClr val="tx1"/>
                </a:solidFill>
              </a:rPr>
              <a:t>4 slides waarin je ‘spreekstrategieën’ introduceert. </a:t>
            </a:r>
            <a:endParaRPr sz="900" dirty="0">
              <a:solidFill>
                <a:schemeClr val="tx1"/>
              </a:solidFill>
            </a:endParaRPr>
          </a:p>
          <a:p>
            <a:pPr marL="457200" lvl="0" indent="-285750" algn="l" rtl="0">
              <a:spcBef>
                <a:spcPts val="0"/>
              </a:spcBef>
              <a:spcAft>
                <a:spcPts val="0"/>
              </a:spcAft>
              <a:buClr>
                <a:schemeClr val="dk2"/>
              </a:buClr>
              <a:buSzPts val="900"/>
              <a:buChar char="●"/>
            </a:pPr>
            <a:r>
              <a:rPr lang="nl" sz="900" dirty="0">
                <a:solidFill>
                  <a:schemeClr val="tx1"/>
                </a:solidFill>
              </a:rPr>
              <a:t>2 slides met een overzicht van de spreekstrategieën</a:t>
            </a:r>
            <a:endParaRPr sz="9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r>
              <a:rPr lang="nl" sz="1000" dirty="0">
                <a:solidFill>
                  <a:schemeClr val="tx1"/>
                </a:solidFill>
              </a:rPr>
              <a:t>BASIS SPREEKSTRATEGIEËN</a:t>
            </a:r>
            <a:endParaRPr sz="1000" dirty="0">
              <a:solidFill>
                <a:schemeClr val="tx1"/>
              </a:solidFill>
            </a:endParaRPr>
          </a:p>
          <a:p>
            <a:pPr marL="457200" lvl="0" indent="-285750" algn="l" rtl="0">
              <a:spcBef>
                <a:spcPts val="0"/>
              </a:spcBef>
              <a:spcAft>
                <a:spcPts val="0"/>
              </a:spcAft>
              <a:buClr>
                <a:schemeClr val="dk2"/>
              </a:buClr>
              <a:buSzPts val="900"/>
              <a:buChar char="●"/>
            </a:pPr>
            <a:r>
              <a:rPr lang="nl" sz="900" dirty="0">
                <a:solidFill>
                  <a:schemeClr val="tx1"/>
                </a:solidFill>
              </a:rPr>
              <a:t>2 slides met een overzicht van de startzinnen (basis en vanaf 2.1)</a:t>
            </a:r>
            <a:endParaRPr sz="900" dirty="0">
              <a:solidFill>
                <a:schemeClr val="tx1"/>
              </a:solidFill>
            </a:endParaRPr>
          </a:p>
          <a:p>
            <a:pPr marL="457200" lvl="0" indent="-285750" algn="l" rtl="0">
              <a:spcBef>
                <a:spcPts val="0"/>
              </a:spcBef>
              <a:spcAft>
                <a:spcPts val="0"/>
              </a:spcAft>
              <a:buClr>
                <a:schemeClr val="dk2"/>
              </a:buClr>
              <a:buSzPts val="900"/>
              <a:buChar char="●"/>
            </a:pPr>
            <a:r>
              <a:rPr lang="nl" sz="900" dirty="0">
                <a:solidFill>
                  <a:schemeClr val="tx1"/>
                </a:solidFill>
              </a:rPr>
              <a:t>2 slides waarmee je ‘internationale woorden’ introduceert</a:t>
            </a:r>
            <a:endParaRPr sz="900" dirty="0">
              <a:solidFill>
                <a:schemeClr val="tx1"/>
              </a:solidFill>
            </a:endParaRPr>
          </a:p>
          <a:p>
            <a:pPr marL="457200" marR="0" lvl="0" indent="-285750" algn="l" rtl="0">
              <a:lnSpc>
                <a:spcPct val="100000"/>
              </a:lnSpc>
              <a:spcBef>
                <a:spcPts val="0"/>
              </a:spcBef>
              <a:spcAft>
                <a:spcPts val="0"/>
              </a:spcAft>
              <a:buClr>
                <a:schemeClr val="dk2"/>
              </a:buClr>
              <a:buSzPts val="900"/>
              <a:buChar char="●"/>
            </a:pPr>
            <a:r>
              <a:rPr lang="nl" sz="900" dirty="0">
                <a:solidFill>
                  <a:schemeClr val="tx1"/>
                </a:solidFill>
              </a:rPr>
              <a:t>2 slides om ‘een voorbeeld geven’ te introduceren en in te oefenen</a:t>
            </a:r>
            <a:endParaRPr sz="900" dirty="0">
              <a:solidFill>
                <a:schemeClr val="tx1"/>
              </a:solidFill>
            </a:endParaRPr>
          </a:p>
          <a:p>
            <a:pPr marL="457200" marR="0" lvl="0" indent="-285750" algn="l" rtl="0">
              <a:lnSpc>
                <a:spcPct val="100000"/>
              </a:lnSpc>
              <a:spcBef>
                <a:spcPts val="0"/>
              </a:spcBef>
              <a:spcAft>
                <a:spcPts val="0"/>
              </a:spcAft>
              <a:buClr>
                <a:schemeClr val="dk2"/>
              </a:buClr>
              <a:buSzPts val="900"/>
              <a:buChar char="●"/>
            </a:pPr>
            <a:r>
              <a:rPr lang="nl" sz="900" dirty="0">
                <a:solidFill>
                  <a:schemeClr val="tx1"/>
                </a:solidFill>
              </a:rPr>
              <a:t>1 slide </a:t>
            </a:r>
            <a:r>
              <a:rPr lang="nl-BE" sz="900" dirty="0">
                <a:solidFill>
                  <a:schemeClr val="tx1"/>
                </a:solidFill>
              </a:rPr>
              <a:t>met basiswoordenschat om ‘kort en simpel beschrijven’ in te oefenen</a:t>
            </a:r>
          </a:p>
          <a:p>
            <a:pPr marL="457200" marR="0" lvl="0" indent="-285750" algn="l" rtl="0">
              <a:lnSpc>
                <a:spcPct val="100000"/>
              </a:lnSpc>
              <a:spcBef>
                <a:spcPts val="0"/>
              </a:spcBef>
              <a:spcAft>
                <a:spcPts val="0"/>
              </a:spcAft>
              <a:buClr>
                <a:schemeClr val="dk2"/>
              </a:buClr>
              <a:buSzPts val="900"/>
              <a:buChar char="●"/>
            </a:pPr>
            <a:r>
              <a:rPr lang="nl-BE" sz="900" dirty="0">
                <a:solidFill>
                  <a:schemeClr val="tx1"/>
                </a:solidFill>
              </a:rPr>
              <a:t>1 slide met een cumulatieve werkvorm om de basis spreekstrategieën in te oefenen</a:t>
            </a:r>
            <a:endParaRPr sz="900" dirty="0">
              <a:solidFill>
                <a:schemeClr val="tx1"/>
              </a:solidFill>
            </a:endParaRPr>
          </a:p>
          <a:p>
            <a:pPr marL="457200" marR="0" lvl="0" indent="-285750" algn="l" rtl="0">
              <a:lnSpc>
                <a:spcPct val="100000"/>
              </a:lnSpc>
              <a:spcBef>
                <a:spcPts val="0"/>
              </a:spcBef>
              <a:spcAft>
                <a:spcPts val="0"/>
              </a:spcAft>
              <a:buClr>
                <a:schemeClr val="dk2"/>
              </a:buClr>
              <a:buSzPts val="900"/>
              <a:buChar char="●"/>
            </a:pPr>
            <a:r>
              <a:rPr lang="nl" sz="900" dirty="0">
                <a:solidFill>
                  <a:schemeClr val="tx1"/>
                </a:solidFill>
              </a:rPr>
              <a:t>2 samenvattende slides over spreekstrategieën</a:t>
            </a:r>
            <a:endParaRPr sz="900" dirty="0">
              <a:solidFill>
                <a:schemeClr val="tx1"/>
              </a:solidFill>
            </a:endParaRPr>
          </a:p>
          <a:p>
            <a:pPr marL="0" marR="0" lvl="0" indent="0" algn="l" rtl="0">
              <a:lnSpc>
                <a:spcPct val="100000"/>
              </a:lnSpc>
              <a:spcBef>
                <a:spcPts val="0"/>
              </a:spcBef>
              <a:spcAft>
                <a:spcPts val="0"/>
              </a:spcAft>
              <a:buNone/>
            </a:pPr>
            <a:endParaRPr sz="1000" dirty="0">
              <a:solidFill>
                <a:schemeClr val="tx1"/>
              </a:solidFill>
            </a:endParaRPr>
          </a:p>
          <a:p>
            <a:pPr marL="0" marR="0" lvl="0" indent="0" algn="l" rtl="0">
              <a:lnSpc>
                <a:spcPct val="100000"/>
              </a:lnSpc>
              <a:spcBef>
                <a:spcPts val="0"/>
              </a:spcBef>
              <a:spcAft>
                <a:spcPts val="0"/>
              </a:spcAft>
              <a:buNone/>
            </a:pPr>
            <a:r>
              <a:rPr lang="nl" sz="1000" dirty="0">
                <a:solidFill>
                  <a:schemeClr val="tx1"/>
                </a:solidFill>
              </a:rPr>
              <a:t>EXTRA SPREEKSTRATEGIEËN</a:t>
            </a:r>
            <a:endParaRPr sz="1000" dirty="0">
              <a:solidFill>
                <a:schemeClr val="tx1"/>
              </a:solidFill>
            </a:endParaRPr>
          </a:p>
          <a:p>
            <a:pPr marL="457200" marR="0" lvl="0" indent="-285750" algn="l" rtl="0">
              <a:lnSpc>
                <a:spcPct val="100000"/>
              </a:lnSpc>
              <a:spcBef>
                <a:spcPts val="0"/>
              </a:spcBef>
              <a:spcAft>
                <a:spcPts val="0"/>
              </a:spcAft>
              <a:buClr>
                <a:schemeClr val="dk2"/>
              </a:buClr>
              <a:buSzPts val="900"/>
              <a:buChar char="●"/>
            </a:pPr>
            <a:r>
              <a:rPr lang="nl" sz="900" dirty="0">
                <a:solidFill>
                  <a:schemeClr val="tx1"/>
                </a:solidFill>
              </a:rPr>
              <a:t>1 slide waarmee je het concept ‘switchen naar een andere taal’ uitlegt</a:t>
            </a:r>
            <a:endParaRPr sz="900" dirty="0">
              <a:solidFill>
                <a:schemeClr val="tx1"/>
              </a:solidFill>
            </a:endParaRPr>
          </a:p>
          <a:p>
            <a:pPr marL="457200" marR="0" lvl="0" indent="-285750" algn="l" rtl="0">
              <a:lnSpc>
                <a:spcPct val="100000"/>
              </a:lnSpc>
              <a:spcBef>
                <a:spcPts val="0"/>
              </a:spcBef>
              <a:spcAft>
                <a:spcPts val="0"/>
              </a:spcAft>
              <a:buClr>
                <a:schemeClr val="dk2"/>
              </a:buClr>
              <a:buSzPts val="900"/>
              <a:buChar char="●"/>
            </a:pPr>
            <a:r>
              <a:rPr lang="nl" sz="900" dirty="0">
                <a:solidFill>
                  <a:schemeClr val="tx1"/>
                </a:solidFill>
              </a:rPr>
              <a:t>1 slide waarmee je het concept ‘vraag herhalen in het antwoord’ uitlegt</a:t>
            </a:r>
            <a:endParaRPr sz="900" dirty="0">
              <a:solidFill>
                <a:schemeClr val="tx1"/>
              </a:solidFill>
            </a:endParaRPr>
          </a:p>
          <a:p>
            <a:pPr marL="457200" marR="0" lvl="0" indent="-285750" algn="l" rtl="0">
              <a:lnSpc>
                <a:spcPct val="100000"/>
              </a:lnSpc>
              <a:spcBef>
                <a:spcPts val="0"/>
              </a:spcBef>
              <a:spcAft>
                <a:spcPts val="0"/>
              </a:spcAft>
              <a:buClr>
                <a:schemeClr val="dk2"/>
              </a:buClr>
              <a:buSzPts val="900"/>
              <a:buChar char="●"/>
            </a:pPr>
            <a:r>
              <a:rPr lang="nl" sz="900" dirty="0">
                <a:solidFill>
                  <a:schemeClr val="tx1"/>
                </a:solidFill>
              </a:rPr>
              <a:t>1 slide met een inoefenformat waarin alle geziene spreekstrategieën aan bod komen</a:t>
            </a:r>
          </a:p>
          <a:p>
            <a:pPr marL="457200" marR="0" lvl="0" indent="-285750" algn="l" rtl="0">
              <a:lnSpc>
                <a:spcPct val="100000"/>
              </a:lnSpc>
              <a:spcBef>
                <a:spcPts val="0"/>
              </a:spcBef>
              <a:spcAft>
                <a:spcPts val="0"/>
              </a:spcAft>
              <a:buClr>
                <a:schemeClr val="dk2"/>
              </a:buClr>
              <a:buSzPts val="900"/>
              <a:buChar char="●"/>
            </a:pPr>
            <a:r>
              <a:rPr lang="nl" sz="900" dirty="0">
                <a:solidFill>
                  <a:schemeClr val="tx1"/>
                </a:solidFill>
              </a:rPr>
              <a:t>1 slide die verwijzen naar ‘typische reacties’</a:t>
            </a:r>
          </a:p>
          <a:p>
            <a:pPr marL="457200" indent="-285750">
              <a:buClr>
                <a:schemeClr val="dk2"/>
              </a:buClr>
              <a:buSzPts val="900"/>
              <a:buFont typeface="Arial"/>
              <a:buChar char="●"/>
            </a:pPr>
            <a:r>
              <a:rPr lang="nl" sz="900" dirty="0">
                <a:solidFill>
                  <a:schemeClr val="tx1"/>
                </a:solidFill>
              </a:rPr>
              <a:t>1 slide met een inoefenformat waarin alle geziene spreekstrategieën aan bod komen</a:t>
            </a:r>
          </a:p>
          <a:p>
            <a:pPr marL="457200" indent="-285750">
              <a:buClr>
                <a:schemeClr val="dk2"/>
              </a:buClr>
              <a:buSzPts val="900"/>
              <a:buFont typeface="Arial"/>
              <a:buChar char="●"/>
            </a:pPr>
            <a:r>
              <a:rPr lang="nl" sz="900" dirty="0">
                <a:solidFill>
                  <a:schemeClr val="tx1"/>
                </a:solidFill>
              </a:rPr>
              <a:t>1 slide waarmee je het concept ‘foto’s en apps’ uitlegt</a:t>
            </a:r>
          </a:p>
          <a:p>
            <a:pPr marL="457200" indent="-285750">
              <a:buClr>
                <a:schemeClr val="dk2"/>
              </a:buClr>
              <a:buSzPts val="900"/>
              <a:buFont typeface="Arial"/>
              <a:buChar char="●"/>
            </a:pPr>
            <a:r>
              <a:rPr lang="nl" sz="900" dirty="0">
                <a:solidFill>
                  <a:schemeClr val="tx1"/>
                </a:solidFill>
              </a:rPr>
              <a:t>2 slides waarmee je het concept ‘vragen stellen’ initroduceert en een werkvorm om die te oefenen</a:t>
            </a:r>
          </a:p>
          <a:p>
            <a:pPr marL="171450" marR="0" lvl="0" algn="l" rtl="0">
              <a:lnSpc>
                <a:spcPct val="100000"/>
              </a:lnSpc>
              <a:spcBef>
                <a:spcPts val="0"/>
              </a:spcBef>
              <a:spcAft>
                <a:spcPts val="0"/>
              </a:spcAft>
              <a:buClr>
                <a:schemeClr val="dk2"/>
              </a:buClr>
              <a:buSzPts val="900"/>
            </a:pPr>
            <a:endParaRPr lang="nl" sz="1500" dirty="0">
              <a:solidFill>
                <a:schemeClr val="tx1"/>
              </a:solidFill>
            </a:endParaRPr>
          </a:p>
          <a:p>
            <a:pPr marL="0" lvl="0" indent="0" algn="l" rtl="0">
              <a:spcBef>
                <a:spcPts val="0"/>
              </a:spcBef>
              <a:spcAft>
                <a:spcPts val="0"/>
              </a:spcAft>
              <a:buNone/>
            </a:pPr>
            <a:r>
              <a:rPr lang="nl" sz="1000" dirty="0">
                <a:solidFill>
                  <a:schemeClr val="tx1"/>
                </a:solidFill>
              </a:rPr>
              <a:t>AFSLUITEND</a:t>
            </a:r>
            <a:endParaRPr sz="1000" dirty="0">
              <a:solidFill>
                <a:schemeClr val="tx1"/>
              </a:solidFill>
            </a:endParaRPr>
          </a:p>
          <a:p>
            <a:pPr marL="457200" indent="-285750">
              <a:buClr>
                <a:schemeClr val="dk2"/>
              </a:buClr>
              <a:buSzPts val="900"/>
              <a:buFont typeface="Arial"/>
              <a:buChar char="-"/>
            </a:pPr>
            <a:r>
              <a:rPr lang="nl" sz="900" dirty="0">
                <a:solidFill>
                  <a:schemeClr val="tx1"/>
                </a:solidFill>
              </a:rPr>
              <a:t>3 slides met inoefenformats om alle spreekstrategieën in te oefenen </a:t>
            </a:r>
          </a:p>
          <a:p>
            <a:pPr marL="457200" lvl="0" indent="-285750" algn="l" rtl="0">
              <a:spcBef>
                <a:spcPts val="0"/>
              </a:spcBef>
              <a:spcAft>
                <a:spcPts val="0"/>
              </a:spcAft>
              <a:buClr>
                <a:schemeClr val="dk2"/>
              </a:buClr>
              <a:buSzPts val="900"/>
              <a:buChar char="-"/>
            </a:pPr>
            <a:r>
              <a:rPr lang="nl" sz="900" dirty="0">
                <a:solidFill>
                  <a:schemeClr val="tx1"/>
                </a:solidFill>
              </a:rPr>
              <a:t>1 suggestie voor een mini-opdracht</a:t>
            </a:r>
            <a:endParaRPr sz="900" dirty="0">
              <a:solidFill>
                <a:schemeClr val="tx1"/>
              </a:solidFill>
            </a:endParaRPr>
          </a:p>
          <a:p>
            <a:pPr marL="457200" lvl="0" indent="-285750" algn="l" rtl="0">
              <a:spcBef>
                <a:spcPts val="0"/>
              </a:spcBef>
              <a:spcAft>
                <a:spcPts val="0"/>
              </a:spcAft>
              <a:buClr>
                <a:schemeClr val="dk2"/>
              </a:buClr>
              <a:buSzPts val="900"/>
              <a:buChar char="-"/>
            </a:pPr>
            <a:r>
              <a:rPr lang="nl" sz="900" dirty="0">
                <a:solidFill>
                  <a:schemeClr val="tx1"/>
                </a:solidFill>
              </a:rPr>
              <a:t>1 suggestie om terug te koppelen op de mini-opdracht</a:t>
            </a:r>
            <a:endParaRPr sz="900" dirty="0">
              <a:solidFill>
                <a:schemeClr val="tx1"/>
              </a:solidFill>
            </a:endParaRPr>
          </a:p>
          <a:p>
            <a:pPr marL="0" lvl="0" indent="0" algn="l" rtl="0">
              <a:spcBef>
                <a:spcPts val="0"/>
              </a:spcBef>
              <a:spcAft>
                <a:spcPts val="0"/>
              </a:spcAft>
              <a:buNone/>
            </a:pPr>
            <a:endParaRPr sz="1000" dirty="0">
              <a:solidFill>
                <a:schemeClr val="tx1"/>
              </a:solidFill>
            </a:endParaRPr>
          </a:p>
          <a:p>
            <a:pPr marL="0" lvl="0" indent="0" algn="l" rtl="0">
              <a:spcBef>
                <a:spcPts val="0"/>
              </a:spcBef>
              <a:spcAft>
                <a:spcPts val="0"/>
              </a:spcAft>
              <a:buNone/>
            </a:pPr>
            <a:r>
              <a:rPr lang="nl" sz="1000" dirty="0">
                <a:solidFill>
                  <a:schemeClr val="tx1"/>
                </a:solidFill>
              </a:rPr>
              <a:t>Download deze presentatie en pas ze aan zoals je wil. </a:t>
            </a:r>
            <a:endParaRPr sz="1000" dirty="0">
              <a:solidFill>
                <a:schemeClr val="tx1"/>
              </a:solidFill>
            </a:endParaRPr>
          </a:p>
        </p:txBody>
      </p:sp>
      <p:sp>
        <p:nvSpPr>
          <p:cNvPr id="2" name="TextBox 1">
            <a:extLst>
              <a:ext uri="{FF2B5EF4-FFF2-40B4-BE49-F238E27FC236}">
                <a16:creationId xmlns:a16="http://schemas.microsoft.com/office/drawing/2014/main" id="{53A6D869-9840-035A-5E15-368FEDE27536}"/>
              </a:ext>
            </a:extLst>
          </p:cNvPr>
          <p:cNvSpPr txBox="1"/>
          <p:nvPr/>
        </p:nvSpPr>
        <p:spPr>
          <a:xfrm>
            <a:off x="5827795" y="729414"/>
            <a:ext cx="233863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BE">
                <a:solidFill>
                  <a:srgbClr val="002060"/>
                </a:solidFill>
              </a:rPr>
              <a:t>Kijk ook bij de notities voor meer informatie </a:t>
            </a:r>
            <a:endParaRPr lang="nl-BE"/>
          </a:p>
        </p:txBody>
      </p:sp>
      <p:sp>
        <p:nvSpPr>
          <p:cNvPr id="4" name="Explosion: 8 Points 3">
            <a:extLst>
              <a:ext uri="{FF2B5EF4-FFF2-40B4-BE49-F238E27FC236}">
                <a16:creationId xmlns:a16="http://schemas.microsoft.com/office/drawing/2014/main" id="{F37E89C4-AED7-94D9-2AA5-EA73971192B0}"/>
              </a:ext>
            </a:extLst>
          </p:cNvPr>
          <p:cNvSpPr/>
          <p:nvPr/>
        </p:nvSpPr>
        <p:spPr>
          <a:xfrm>
            <a:off x="5760119" y="60157"/>
            <a:ext cx="2624387" cy="2225842"/>
          </a:xfrm>
          <a:prstGeom prst="irregularSeal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800"/>
              </a:spcBef>
              <a:spcAft>
                <a:spcPts val="0"/>
              </a:spcAft>
              <a:buClr>
                <a:schemeClr val="dk1"/>
              </a:buClr>
              <a:buSzPts val="800"/>
              <a:buFont typeface="Arial"/>
              <a:buNone/>
            </a:pPr>
            <a:r>
              <a:rPr lang="nl" sz="3400" b="1" dirty="0">
                <a:solidFill>
                  <a:srgbClr val="404040"/>
                </a:solidFill>
                <a:latin typeface="+mj-lt"/>
                <a:ea typeface="Calibri"/>
                <a:cs typeface="Calibri"/>
                <a:sym typeface="Calibri"/>
              </a:rPr>
              <a:t>reactie 1</a:t>
            </a:r>
            <a:endParaRPr sz="3400" dirty="0">
              <a:latin typeface="+mj-lt"/>
              <a:ea typeface="Calibri"/>
              <a:cs typeface="Calibri"/>
              <a:sym typeface="Calibri"/>
            </a:endParaRPr>
          </a:p>
        </p:txBody>
      </p:sp>
      <p:sp>
        <p:nvSpPr>
          <p:cNvPr id="191" name="Google Shape;191;p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800"/>
              </a:spcBef>
              <a:spcAft>
                <a:spcPts val="0"/>
              </a:spcAft>
              <a:buClr>
                <a:schemeClr val="dk1"/>
              </a:buClr>
              <a:buSzPts val="800"/>
              <a:buFont typeface="Arial"/>
              <a:buNone/>
            </a:pPr>
            <a:r>
              <a:rPr lang="nl" sz="3200" dirty="0">
                <a:solidFill>
                  <a:srgbClr val="FF0000"/>
                </a:solidFill>
                <a:latin typeface="Calibri"/>
                <a:ea typeface="Calibri"/>
                <a:cs typeface="Calibri"/>
                <a:sym typeface="Calibri"/>
              </a:rPr>
              <a:t>compleet blokkeren</a:t>
            </a:r>
            <a:endParaRPr sz="3200" dirty="0">
              <a:solidFill>
                <a:srgbClr val="FF0000"/>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800"/>
              <a:buFont typeface="Arial"/>
              <a:buNone/>
            </a:pPr>
            <a:r>
              <a:rPr lang="nl" sz="3200" dirty="0">
                <a:solidFill>
                  <a:srgbClr val="FF0000"/>
                </a:solidFill>
                <a:latin typeface="Calibri"/>
                <a:ea typeface="Calibri"/>
                <a:cs typeface="Calibri"/>
                <a:sym typeface="Calibri"/>
              </a:rPr>
              <a:t>= geen reactie</a:t>
            </a:r>
            <a:endParaRPr sz="3200" dirty="0">
              <a:solidFill>
                <a:srgbClr val="FF0000"/>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800"/>
              <a:buFont typeface="Arial"/>
              <a:buNone/>
            </a:pPr>
            <a:r>
              <a:rPr lang="nl" sz="3200" dirty="0">
                <a:solidFill>
                  <a:srgbClr val="FF0000"/>
                </a:solidFill>
                <a:latin typeface="Calibri"/>
                <a:ea typeface="Calibri"/>
                <a:cs typeface="Calibri"/>
                <a:sym typeface="Calibri"/>
              </a:rPr>
              <a:t>= de communicatie stopt</a:t>
            </a:r>
            <a:endParaRPr sz="3200" dirty="0">
              <a:solidFill>
                <a:srgbClr val="FF0000"/>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6600"/>
              <a:buNone/>
            </a:pPr>
            <a:endParaRPr sz="6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15000"/>
              </a:lnSpc>
              <a:spcBef>
                <a:spcPts val="800"/>
              </a:spcBef>
              <a:spcAft>
                <a:spcPts val="0"/>
              </a:spcAft>
              <a:buClr>
                <a:schemeClr val="dk1"/>
              </a:buClr>
              <a:buSzPts val="720"/>
              <a:buFont typeface="Arial"/>
              <a:buNone/>
            </a:pPr>
            <a:endParaRPr sz="3800" b="1" dirty="0">
              <a:solidFill>
                <a:srgbClr val="404040"/>
              </a:solidFill>
              <a:latin typeface="Arial"/>
              <a:ea typeface="Arial"/>
              <a:cs typeface="Arial"/>
              <a:sym typeface="Arial"/>
            </a:endParaRPr>
          </a:p>
          <a:p>
            <a:pPr marL="0" lvl="0" indent="0" algn="l" rtl="0">
              <a:lnSpc>
                <a:spcPct val="115000"/>
              </a:lnSpc>
              <a:spcBef>
                <a:spcPts val="800"/>
              </a:spcBef>
              <a:spcAft>
                <a:spcPts val="0"/>
              </a:spcAft>
              <a:buClr>
                <a:schemeClr val="dk1"/>
              </a:buClr>
              <a:buSzPts val="720"/>
              <a:buFont typeface="Arial"/>
              <a:buNone/>
            </a:pPr>
            <a:r>
              <a:rPr lang="nl" sz="3800" b="1" dirty="0">
                <a:solidFill>
                  <a:srgbClr val="404040"/>
                </a:solidFill>
                <a:latin typeface="Arial"/>
                <a:ea typeface="Arial"/>
                <a:cs typeface="Arial"/>
                <a:sym typeface="Arial"/>
              </a:rPr>
              <a:t>reactie 2</a:t>
            </a:r>
            <a:endParaRPr sz="3800" b="1" dirty="0">
              <a:solidFill>
                <a:srgbClr val="404040"/>
              </a:solidFill>
              <a:latin typeface="Arial"/>
              <a:ea typeface="Arial"/>
              <a:cs typeface="Arial"/>
              <a:sym typeface="Arial"/>
            </a:endParaRPr>
          </a:p>
          <a:p>
            <a:pPr marL="0" lvl="0" indent="0" algn="l" rtl="0">
              <a:lnSpc>
                <a:spcPct val="90000"/>
              </a:lnSpc>
              <a:spcBef>
                <a:spcPts val="0"/>
              </a:spcBef>
              <a:spcAft>
                <a:spcPts val="0"/>
              </a:spcAft>
              <a:buClr>
                <a:schemeClr val="dk1"/>
              </a:buClr>
              <a:buSzPct val="100000"/>
              <a:buFont typeface="Calibri"/>
              <a:buNone/>
            </a:pPr>
            <a:endParaRPr dirty="0"/>
          </a:p>
        </p:txBody>
      </p:sp>
      <p:sp>
        <p:nvSpPr>
          <p:cNvPr id="197" name="Google Shape;197;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85000" lnSpcReduction="20000"/>
          </a:bodyPr>
          <a:lstStyle/>
          <a:p>
            <a:pPr marL="342900" lvl="0" indent="-318135" algn="l" rtl="0">
              <a:lnSpc>
                <a:spcPct val="115000"/>
              </a:lnSpc>
              <a:spcBef>
                <a:spcPts val="800"/>
              </a:spcBef>
              <a:spcAft>
                <a:spcPts val="0"/>
              </a:spcAft>
              <a:buClr>
                <a:srgbClr val="FF0000"/>
              </a:buClr>
              <a:buSzPct val="100000"/>
              <a:buFont typeface="Arial"/>
              <a:buAutoNum type="alphaLcPeriod"/>
            </a:pPr>
            <a:r>
              <a:rPr lang="nl" sz="2400" dirty="0">
                <a:solidFill>
                  <a:srgbClr val="FF0000"/>
                </a:solidFill>
                <a:latin typeface="Arial"/>
                <a:ea typeface="Arial"/>
                <a:cs typeface="Arial"/>
                <a:sym typeface="Arial"/>
              </a:rPr>
              <a:t>Waarom ben ik de beste kandidaat voor deze job?</a:t>
            </a:r>
            <a:endParaRPr sz="2400" dirty="0">
              <a:solidFill>
                <a:srgbClr val="FF0000"/>
              </a:solidFill>
              <a:latin typeface="Arial"/>
              <a:ea typeface="Arial"/>
              <a:cs typeface="Arial"/>
              <a:sym typeface="Arial"/>
            </a:endParaRPr>
          </a:p>
          <a:p>
            <a:pPr marL="0" lvl="0" indent="0" algn="l" rtl="0">
              <a:lnSpc>
                <a:spcPct val="115000"/>
              </a:lnSpc>
              <a:spcBef>
                <a:spcPts val="900"/>
              </a:spcBef>
              <a:spcAft>
                <a:spcPts val="0"/>
              </a:spcAft>
              <a:buClr>
                <a:schemeClr val="dk1"/>
              </a:buClr>
              <a:buSzPct val="47058"/>
              <a:buFont typeface="Arial"/>
              <a:buNone/>
            </a:pPr>
            <a:endParaRPr sz="2400" dirty="0">
              <a:solidFill>
                <a:srgbClr val="FF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30769"/>
              <a:buFont typeface="Arial"/>
              <a:buNone/>
            </a:pPr>
            <a:r>
              <a:rPr lang="nl" sz="2400" dirty="0">
                <a:solidFill>
                  <a:srgbClr val="FF0000"/>
                </a:solidFill>
                <a:latin typeface="Arial"/>
                <a:ea typeface="Arial"/>
                <a:cs typeface="Arial"/>
                <a:sym typeface="Arial"/>
              </a:rPr>
              <a:t>b. Even kijken…Hoe zeg je dat in het Nederlands?</a:t>
            </a:r>
            <a:endParaRPr sz="2400" dirty="0">
              <a:solidFill>
                <a:srgbClr val="FF0000"/>
              </a:solidFill>
              <a:latin typeface="Arial"/>
              <a:ea typeface="Arial"/>
              <a:cs typeface="Arial"/>
              <a:sym typeface="Arial"/>
            </a:endParaRPr>
          </a:p>
          <a:p>
            <a:pPr marL="0" lvl="0" indent="0" algn="l" rtl="0">
              <a:lnSpc>
                <a:spcPct val="115000"/>
              </a:lnSpc>
              <a:spcBef>
                <a:spcPts val="900"/>
              </a:spcBef>
              <a:spcAft>
                <a:spcPts val="0"/>
              </a:spcAft>
              <a:buClr>
                <a:schemeClr val="dk1"/>
              </a:buClr>
              <a:buSzPct val="47058"/>
              <a:buFont typeface="Arial"/>
              <a:buNone/>
            </a:pPr>
            <a:endParaRPr sz="2400" dirty="0">
              <a:solidFill>
                <a:srgbClr val="FF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30769"/>
              <a:buFont typeface="Arial"/>
              <a:buNone/>
            </a:pPr>
            <a:r>
              <a:rPr lang="nl" sz="2400" dirty="0">
                <a:solidFill>
                  <a:srgbClr val="FF0000"/>
                </a:solidFill>
                <a:latin typeface="Arial"/>
                <a:ea typeface="Arial"/>
                <a:cs typeface="Arial"/>
                <a:sym typeface="Arial"/>
              </a:rPr>
              <a:t>c.  Bijvoorbeeld: ik kom altijd op tijd. (wijs naar je horloge)</a:t>
            </a:r>
            <a:endParaRPr sz="2400" dirty="0">
              <a:solidFill>
                <a:srgbClr val="FF0000"/>
              </a:solidFill>
              <a:latin typeface="Arial"/>
              <a:ea typeface="Arial"/>
              <a:cs typeface="Arial"/>
              <a:sym typeface="Arial"/>
            </a:endParaRPr>
          </a:p>
          <a:p>
            <a:pPr marL="0" lvl="0" indent="0" algn="l" rtl="0">
              <a:lnSpc>
                <a:spcPct val="115000"/>
              </a:lnSpc>
              <a:spcBef>
                <a:spcPts val="900"/>
              </a:spcBef>
              <a:spcAft>
                <a:spcPts val="0"/>
              </a:spcAft>
              <a:buClr>
                <a:schemeClr val="dk1"/>
              </a:buClr>
              <a:buSzPct val="47058"/>
              <a:buFont typeface="Arial"/>
              <a:buNone/>
            </a:pPr>
            <a:endParaRPr sz="2400" dirty="0">
              <a:solidFill>
                <a:srgbClr val="FF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30769"/>
              <a:buFont typeface="Arial"/>
              <a:buNone/>
            </a:pPr>
            <a:r>
              <a:rPr lang="nl" sz="2400" dirty="0">
                <a:solidFill>
                  <a:srgbClr val="FF0000"/>
                </a:solidFill>
                <a:latin typeface="Arial"/>
                <a:ea typeface="Arial"/>
                <a:cs typeface="Arial"/>
                <a:sym typeface="Arial"/>
              </a:rPr>
              <a:t>d. Begrijp je wat ik bedoel?</a:t>
            </a:r>
            <a:endParaRPr sz="2400" dirty="0">
              <a:solidFill>
                <a:srgbClr val="FF0000"/>
              </a:solidFill>
              <a:latin typeface="Arial"/>
              <a:ea typeface="Arial"/>
              <a:cs typeface="Arial"/>
              <a:sym typeface="Arial"/>
            </a:endParaRPr>
          </a:p>
          <a:p>
            <a:pPr marL="0" lvl="0" indent="0" algn="l" rtl="0">
              <a:lnSpc>
                <a:spcPct val="115000"/>
              </a:lnSpc>
              <a:spcBef>
                <a:spcPts val="900"/>
              </a:spcBef>
              <a:spcAft>
                <a:spcPts val="0"/>
              </a:spcAft>
              <a:buClr>
                <a:schemeClr val="dk1"/>
              </a:buClr>
              <a:buSzPct val="47058"/>
              <a:buFont typeface="Arial"/>
              <a:buNone/>
            </a:pPr>
            <a:endParaRPr sz="2400" dirty="0">
              <a:solidFill>
                <a:srgbClr val="FF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30769"/>
              <a:buFont typeface="Arial"/>
              <a:buNone/>
            </a:pPr>
            <a:r>
              <a:rPr lang="nl" sz="2400" dirty="0">
                <a:solidFill>
                  <a:srgbClr val="FF0000"/>
                </a:solidFill>
                <a:latin typeface="Arial"/>
                <a:ea typeface="Arial"/>
                <a:cs typeface="Arial"/>
                <a:sym typeface="Arial"/>
              </a:rPr>
              <a:t>e. En ik ben ook heel flexibel. </a:t>
            </a:r>
            <a:endParaRPr sz="2400" dirty="0">
              <a:solidFill>
                <a:srgbClr val="FF0000"/>
              </a:solidFill>
              <a:latin typeface="Arial"/>
              <a:ea typeface="Arial"/>
              <a:cs typeface="Arial"/>
              <a:sym typeface="Arial"/>
            </a:endParaRPr>
          </a:p>
          <a:p>
            <a:pPr marL="0" lvl="0" indent="0" algn="l" rtl="0">
              <a:lnSpc>
                <a:spcPct val="90000"/>
              </a:lnSpc>
              <a:spcBef>
                <a:spcPts val="800"/>
              </a:spcBef>
              <a:spcAft>
                <a:spcPts val="0"/>
              </a:spcAft>
              <a:buClr>
                <a:schemeClr val="dk1"/>
              </a:buClr>
              <a:buSzPct val="100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581120" y="54995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15000"/>
              </a:lnSpc>
              <a:spcBef>
                <a:spcPts val="900"/>
              </a:spcBef>
              <a:spcAft>
                <a:spcPts val="0"/>
              </a:spcAft>
              <a:buClr>
                <a:schemeClr val="dk1"/>
              </a:buClr>
              <a:buSzPts val="720"/>
              <a:buFont typeface="Arial"/>
              <a:buNone/>
            </a:pPr>
            <a:r>
              <a:rPr lang="nl" sz="2700" b="1" dirty="0">
                <a:highlight>
                  <a:srgbClr val="FFFFFF"/>
                </a:highlight>
                <a:latin typeface="+mj-lt"/>
                <a:ea typeface="Calibri"/>
                <a:cs typeface="Calibri"/>
                <a:sym typeface="Calibri"/>
              </a:rPr>
              <a:t>Welke technieken/trucjes?</a:t>
            </a:r>
            <a:endParaRPr sz="2700" b="1" dirty="0">
              <a:highlight>
                <a:srgbClr val="FFFFFF"/>
              </a:highlight>
              <a:latin typeface="+mj-lt"/>
              <a:ea typeface="Calibri"/>
              <a:cs typeface="Calibri"/>
              <a:sym typeface="Calibri"/>
            </a:endParaRPr>
          </a:p>
          <a:p>
            <a:pPr marL="0" lvl="0" indent="0" algn="l" rtl="0">
              <a:lnSpc>
                <a:spcPct val="90000"/>
              </a:lnSpc>
              <a:spcBef>
                <a:spcPts val="900"/>
              </a:spcBef>
              <a:spcAft>
                <a:spcPts val="0"/>
              </a:spcAft>
              <a:buClr>
                <a:schemeClr val="dk1"/>
              </a:buClr>
              <a:buSzPct val="100000"/>
              <a:buFont typeface="Calibri"/>
              <a:buNone/>
            </a:pPr>
            <a:r>
              <a:rPr lang="nl" dirty="0"/>
              <a:t> </a:t>
            </a:r>
            <a:endParaRPr dirty="0"/>
          </a:p>
        </p:txBody>
      </p:sp>
      <p:sp>
        <p:nvSpPr>
          <p:cNvPr id="203" name="Google Shape;203;p36"/>
          <p:cNvSpPr txBox="1"/>
          <p:nvPr/>
        </p:nvSpPr>
        <p:spPr>
          <a:xfrm>
            <a:off x="773045" y="3787157"/>
            <a:ext cx="7310400" cy="11619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800"/>
              </a:spcBef>
              <a:spcAft>
                <a:spcPts val="0"/>
              </a:spcAft>
              <a:buClr>
                <a:schemeClr val="dk1"/>
              </a:buClr>
              <a:buSzPts val="3400"/>
              <a:buFont typeface="Arial"/>
              <a:buNone/>
            </a:pPr>
            <a:r>
              <a:rPr lang="nl" sz="2700" b="1" i="0" u="none" strike="noStrike" cap="none">
                <a:solidFill>
                  <a:srgbClr val="FF0000"/>
                </a:solidFill>
                <a:latin typeface="Calibri"/>
                <a:ea typeface="Calibri"/>
                <a:cs typeface="Calibri"/>
                <a:sym typeface="Calibri"/>
              </a:rPr>
              <a:t>OBJECTIEF = DOEL = </a:t>
            </a:r>
            <a:endParaRPr sz="1100"/>
          </a:p>
          <a:p>
            <a:pPr marL="0" marR="0" lvl="0" indent="0" algn="l" rtl="0">
              <a:lnSpc>
                <a:spcPct val="115000"/>
              </a:lnSpc>
              <a:spcBef>
                <a:spcPts val="800"/>
              </a:spcBef>
              <a:spcAft>
                <a:spcPts val="0"/>
              </a:spcAft>
              <a:buClr>
                <a:schemeClr val="dk1"/>
              </a:buClr>
              <a:buSzPts val="3400"/>
              <a:buFont typeface="Arial"/>
              <a:buNone/>
            </a:pPr>
            <a:r>
              <a:rPr lang="nl" sz="2700" b="1" i="0" u="none" strike="noStrike" cap="none">
                <a:solidFill>
                  <a:srgbClr val="FF0000"/>
                </a:solidFill>
                <a:latin typeface="Calibri"/>
                <a:ea typeface="Calibri"/>
                <a:cs typeface="Calibri"/>
                <a:sym typeface="Calibri"/>
              </a:rPr>
              <a:t>tijd winnen + communicatieve interactie</a:t>
            </a: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628650" y="418369"/>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115000"/>
              </a:lnSpc>
              <a:spcBef>
                <a:spcPts val="900"/>
              </a:spcBef>
              <a:spcAft>
                <a:spcPts val="0"/>
              </a:spcAft>
              <a:buClr>
                <a:schemeClr val="dk1"/>
              </a:buClr>
              <a:buSzPts val="720"/>
              <a:buFont typeface="Arial"/>
              <a:buNone/>
            </a:pPr>
            <a:r>
              <a:rPr lang="nl" sz="2700" b="1" dirty="0">
                <a:highlight>
                  <a:srgbClr val="FFFFFF"/>
                </a:highlight>
                <a:latin typeface="+mj-lt"/>
                <a:ea typeface="Calibri"/>
                <a:cs typeface="Calibri"/>
                <a:sym typeface="Calibri"/>
              </a:rPr>
              <a:t>Welke technieken/trucjes?</a:t>
            </a:r>
            <a:endParaRPr sz="2700" b="1" dirty="0">
              <a:highlight>
                <a:srgbClr val="FFFFFF"/>
              </a:highlight>
              <a:latin typeface="+mj-lt"/>
              <a:ea typeface="Calibri"/>
              <a:cs typeface="Calibri"/>
              <a:sym typeface="Calibri"/>
            </a:endParaRPr>
          </a:p>
          <a:p>
            <a:pPr marL="0" lvl="0" indent="0" algn="l" rtl="0">
              <a:lnSpc>
                <a:spcPct val="90000"/>
              </a:lnSpc>
              <a:spcBef>
                <a:spcPts val="900"/>
              </a:spcBef>
              <a:spcAft>
                <a:spcPts val="0"/>
              </a:spcAft>
              <a:buClr>
                <a:schemeClr val="dk1"/>
              </a:buClr>
              <a:buSzPct val="100000"/>
              <a:buFont typeface="Calibri"/>
              <a:buNone/>
            </a:pPr>
            <a:r>
              <a:rPr lang="nl" dirty="0"/>
              <a:t> </a:t>
            </a:r>
            <a:endParaRPr dirty="0"/>
          </a:p>
        </p:txBody>
      </p:sp>
      <p:sp>
        <p:nvSpPr>
          <p:cNvPr id="209" name="Google Shape;209;p37"/>
          <p:cNvSpPr txBox="1">
            <a:spLocks noGrp="1"/>
          </p:cNvSpPr>
          <p:nvPr>
            <p:ph type="body" idx="1"/>
          </p:nvPr>
        </p:nvSpPr>
        <p:spPr>
          <a:xfrm>
            <a:off x="628650" y="1412637"/>
            <a:ext cx="7886700" cy="3465900"/>
          </a:xfrm>
          <a:prstGeom prst="rect">
            <a:avLst/>
          </a:prstGeom>
          <a:noFill/>
          <a:ln>
            <a:noFill/>
          </a:ln>
        </p:spPr>
        <p:txBody>
          <a:bodyPr spcFirstLastPara="1" wrap="square" lIns="68575" tIns="34275" rIns="68575" bIns="34275" anchor="t" anchorCtr="0">
            <a:normAutofit lnSpcReduction="10000"/>
          </a:bodyPr>
          <a:lstStyle/>
          <a:p>
            <a:pPr marL="342900" lvl="0" indent="0" algn="l" rtl="0">
              <a:lnSpc>
                <a:spcPct val="150000"/>
              </a:lnSpc>
              <a:spcBef>
                <a:spcPts val="0"/>
              </a:spcBef>
              <a:spcAft>
                <a:spcPts val="0"/>
              </a:spcAft>
              <a:buClr>
                <a:schemeClr val="dk1"/>
              </a:buClr>
              <a:buSzPts val="200"/>
              <a:buFont typeface="Arial"/>
              <a:buNone/>
            </a:pPr>
            <a:r>
              <a:rPr lang="nl" sz="2600" b="1" dirty="0">
                <a:solidFill>
                  <a:srgbClr val="404040"/>
                </a:solidFill>
                <a:latin typeface="Calibri"/>
                <a:ea typeface="Calibri"/>
                <a:cs typeface="Calibri"/>
                <a:sym typeface="Calibri"/>
              </a:rPr>
              <a:t>BASIS</a:t>
            </a:r>
            <a:r>
              <a:rPr lang="nl" sz="2600" dirty="0">
                <a:solidFill>
                  <a:srgbClr val="404040"/>
                </a:solidFill>
                <a:latin typeface="Calibri"/>
                <a:ea typeface="Calibri"/>
                <a:cs typeface="Calibri"/>
                <a:sym typeface="Calibri"/>
              </a:rPr>
              <a:t> </a:t>
            </a:r>
            <a:endParaRPr sz="2600" dirty="0">
              <a:solidFill>
                <a:srgbClr val="404040"/>
              </a:solidFill>
              <a:latin typeface="Calibri"/>
              <a:ea typeface="Calibri"/>
              <a:cs typeface="Calibri"/>
              <a:sym typeface="Calibri"/>
            </a:endParaRPr>
          </a:p>
          <a:p>
            <a:pPr marL="342900" lvl="0" indent="0" algn="l" rtl="0">
              <a:lnSpc>
                <a:spcPct val="150000"/>
              </a:lnSpc>
              <a:spcBef>
                <a:spcPts val="0"/>
              </a:spcBef>
              <a:spcAft>
                <a:spcPts val="0"/>
              </a:spcAft>
              <a:buClr>
                <a:schemeClr val="dk1"/>
              </a:buClr>
              <a:buSzPts val="200"/>
              <a:buFont typeface="Arial"/>
              <a:buNone/>
            </a:pPr>
            <a:r>
              <a:rPr lang="nl" sz="2600" dirty="0">
                <a:solidFill>
                  <a:srgbClr val="404040"/>
                </a:solidFill>
                <a:latin typeface="Calibri"/>
                <a:ea typeface="Calibri"/>
                <a:cs typeface="Calibri"/>
                <a:sym typeface="Calibri"/>
              </a:rPr>
              <a:t>1. START zinnen om terug te starten </a:t>
            </a:r>
            <a:endParaRPr sz="2600" dirty="0">
              <a:solidFill>
                <a:srgbClr val="404040"/>
              </a:solidFill>
              <a:latin typeface="Calibri"/>
              <a:ea typeface="Calibri"/>
              <a:cs typeface="Calibri"/>
              <a:sym typeface="Calibri"/>
            </a:endParaRPr>
          </a:p>
          <a:p>
            <a:pPr marL="342900" lvl="0" indent="0" algn="l" rtl="0">
              <a:lnSpc>
                <a:spcPct val="150000"/>
              </a:lnSpc>
              <a:spcBef>
                <a:spcPts val="0"/>
              </a:spcBef>
              <a:spcAft>
                <a:spcPts val="0"/>
              </a:spcAft>
              <a:buClr>
                <a:schemeClr val="dk1"/>
              </a:buClr>
              <a:buSzPts val="200"/>
              <a:buFont typeface="Arial"/>
              <a:buNone/>
            </a:pPr>
            <a:r>
              <a:rPr lang="nl" sz="2600" dirty="0">
                <a:solidFill>
                  <a:srgbClr val="404040"/>
                </a:solidFill>
                <a:latin typeface="Calibri"/>
                <a:ea typeface="Calibri"/>
                <a:cs typeface="Calibri"/>
                <a:sym typeface="Calibri"/>
              </a:rPr>
              <a:t>2. Internationale woorden </a:t>
            </a:r>
            <a:endParaRPr sz="2600" dirty="0">
              <a:solidFill>
                <a:srgbClr val="404040"/>
              </a:solidFill>
              <a:latin typeface="Calibri"/>
              <a:ea typeface="Calibri"/>
              <a:cs typeface="Calibri"/>
              <a:sym typeface="Calibri"/>
            </a:endParaRPr>
          </a:p>
          <a:p>
            <a:pPr marL="342900" lvl="0" indent="0" algn="l" rtl="0">
              <a:lnSpc>
                <a:spcPct val="150000"/>
              </a:lnSpc>
              <a:spcBef>
                <a:spcPts val="0"/>
              </a:spcBef>
              <a:spcAft>
                <a:spcPts val="0"/>
              </a:spcAft>
              <a:buClr>
                <a:schemeClr val="dk1"/>
              </a:buClr>
              <a:buSzPts val="200"/>
              <a:buFont typeface="Arial"/>
              <a:buNone/>
            </a:pPr>
            <a:r>
              <a:rPr lang="nl" sz="2600" dirty="0">
                <a:solidFill>
                  <a:srgbClr val="404040"/>
                </a:solidFill>
                <a:latin typeface="Calibri"/>
                <a:ea typeface="Calibri"/>
                <a:cs typeface="Calibri"/>
                <a:sym typeface="Calibri"/>
              </a:rPr>
              <a:t>3. Lichaamstaal </a:t>
            </a:r>
            <a:endParaRPr sz="2600" dirty="0">
              <a:solidFill>
                <a:srgbClr val="404040"/>
              </a:solidFill>
              <a:latin typeface="Calibri"/>
              <a:ea typeface="Calibri"/>
              <a:cs typeface="Calibri"/>
              <a:sym typeface="Calibri"/>
            </a:endParaRPr>
          </a:p>
          <a:p>
            <a:pPr marL="342900" lvl="0" indent="0" algn="l" rtl="0">
              <a:lnSpc>
                <a:spcPct val="150000"/>
              </a:lnSpc>
              <a:spcBef>
                <a:spcPts val="0"/>
              </a:spcBef>
              <a:spcAft>
                <a:spcPts val="0"/>
              </a:spcAft>
              <a:buClr>
                <a:schemeClr val="dk1"/>
              </a:buClr>
              <a:buSzPts val="200"/>
              <a:buFont typeface="Arial"/>
              <a:buNone/>
            </a:pPr>
            <a:r>
              <a:rPr lang="nl" sz="2600" dirty="0">
                <a:solidFill>
                  <a:srgbClr val="404040"/>
                </a:solidFill>
                <a:latin typeface="Calibri"/>
                <a:ea typeface="Calibri"/>
                <a:cs typeface="Calibri"/>
                <a:sym typeface="Calibri"/>
              </a:rPr>
              <a:t>4. Bijvoorbeeld </a:t>
            </a:r>
            <a:endParaRPr sz="2600" dirty="0">
              <a:solidFill>
                <a:srgbClr val="404040"/>
              </a:solidFill>
              <a:latin typeface="Calibri"/>
              <a:ea typeface="Calibri"/>
              <a:cs typeface="Calibri"/>
              <a:sym typeface="Calibri"/>
            </a:endParaRPr>
          </a:p>
          <a:p>
            <a:pPr marL="342900" lvl="0" indent="0" algn="l" rtl="0">
              <a:lnSpc>
                <a:spcPct val="150000"/>
              </a:lnSpc>
              <a:spcBef>
                <a:spcPts val="0"/>
              </a:spcBef>
              <a:spcAft>
                <a:spcPts val="0"/>
              </a:spcAft>
              <a:buClr>
                <a:schemeClr val="dk1"/>
              </a:buClr>
              <a:buSzPts val="200"/>
              <a:buFont typeface="Arial"/>
              <a:buNone/>
            </a:pPr>
            <a:r>
              <a:rPr lang="nl" sz="2600" dirty="0">
                <a:solidFill>
                  <a:srgbClr val="404040"/>
                </a:solidFill>
                <a:latin typeface="Calibri"/>
                <a:ea typeface="Calibri"/>
                <a:cs typeface="Calibri"/>
                <a:sym typeface="Calibri"/>
              </a:rPr>
              <a:t>5. Kort en simpel beschrijven</a:t>
            </a:r>
            <a:endParaRPr sz="2600" dirty="0">
              <a:solidFill>
                <a:srgbClr val="404040"/>
              </a:solidFill>
              <a:latin typeface="Calibri"/>
              <a:ea typeface="Calibri"/>
              <a:cs typeface="Calibri"/>
              <a:sym typeface="Calibri"/>
            </a:endParaRPr>
          </a:p>
          <a:p>
            <a:pPr marL="342900" lvl="0" indent="0" algn="l" rtl="0">
              <a:lnSpc>
                <a:spcPct val="115000"/>
              </a:lnSpc>
              <a:spcBef>
                <a:spcPts val="0"/>
              </a:spcBef>
              <a:spcAft>
                <a:spcPts val="0"/>
              </a:spcAft>
              <a:buClr>
                <a:schemeClr val="dk1"/>
              </a:buClr>
              <a:buSzPct val="154545"/>
              <a:buNone/>
            </a:pPr>
            <a:endParaRPr sz="2200" dirty="0">
              <a:solidFill>
                <a:srgbClr val="404040"/>
              </a:solidFill>
            </a:endParaRPr>
          </a:p>
          <a:p>
            <a:pPr marL="342900" lvl="0" indent="0" algn="l" rtl="0">
              <a:lnSpc>
                <a:spcPct val="115000"/>
              </a:lnSpc>
              <a:spcBef>
                <a:spcPts val="900"/>
              </a:spcBef>
              <a:spcAft>
                <a:spcPts val="0"/>
              </a:spcAft>
              <a:buClr>
                <a:schemeClr val="dk1"/>
              </a:buClr>
              <a:buSzPct val="377777"/>
              <a:buNone/>
            </a:pPr>
            <a:endParaRPr sz="900" dirty="0"/>
          </a:p>
          <a:p>
            <a:pPr marL="0" lvl="0" indent="0" algn="l" rtl="0">
              <a:lnSpc>
                <a:spcPct val="115000"/>
              </a:lnSpc>
              <a:spcBef>
                <a:spcPts val="800"/>
              </a:spcBef>
              <a:spcAft>
                <a:spcPts val="0"/>
              </a:spcAft>
              <a:buClr>
                <a:schemeClr val="dk1"/>
              </a:buClr>
              <a:buSzPct val="62962"/>
              <a:buNone/>
            </a:pPr>
            <a:endParaRPr sz="5400" b="1" dirty="0">
              <a:solidFill>
                <a:srgbClr val="FF0000"/>
              </a:solidFill>
            </a:endParaRPr>
          </a:p>
          <a:p>
            <a:pPr marL="0" lvl="0" indent="0" algn="l" rtl="0">
              <a:lnSpc>
                <a:spcPct val="90000"/>
              </a:lnSpc>
              <a:spcBef>
                <a:spcPts val="800"/>
              </a:spcBef>
              <a:spcAft>
                <a:spcPts val="0"/>
              </a:spcAft>
              <a:buClr>
                <a:schemeClr val="dk1"/>
              </a:buClr>
              <a:buSzPct val="161904"/>
              <a:buNone/>
            </a:pPr>
            <a:endParaRPr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0000"/>
              </a:buClr>
              <a:buSzPts val="3300"/>
              <a:buFont typeface="Calibri"/>
              <a:buNone/>
            </a:pPr>
            <a:r>
              <a:rPr lang="nl">
                <a:solidFill>
                  <a:srgbClr val="FF0000"/>
                </a:solidFill>
                <a:latin typeface="Calibri"/>
                <a:ea typeface="Calibri"/>
                <a:cs typeface="Calibri"/>
                <a:sym typeface="Calibri"/>
              </a:rPr>
              <a:t>10 spreekstrategieën</a:t>
            </a:r>
            <a:endParaRPr>
              <a:solidFill>
                <a:srgbClr val="FF0000"/>
              </a:solidFill>
              <a:latin typeface="Calibri"/>
              <a:ea typeface="Calibri"/>
              <a:cs typeface="Calibri"/>
              <a:sym typeface="Calibri"/>
            </a:endParaRPr>
          </a:p>
        </p:txBody>
      </p:sp>
      <p:sp>
        <p:nvSpPr>
          <p:cNvPr id="216" name="Google Shape;216;p38"/>
          <p:cNvSpPr txBox="1">
            <a:spLocks noGrp="1"/>
          </p:cNvSpPr>
          <p:nvPr>
            <p:ph type="body" idx="1"/>
          </p:nvPr>
        </p:nvSpPr>
        <p:spPr>
          <a:xfrm>
            <a:off x="628650" y="1369219"/>
            <a:ext cx="39012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Clr>
                <a:schemeClr val="dk1"/>
              </a:buClr>
              <a:buSzPts val="1500"/>
              <a:buNone/>
            </a:pPr>
            <a:r>
              <a:rPr lang="nl" sz="1500" b="1">
                <a:latin typeface="Calibri"/>
                <a:ea typeface="Calibri"/>
                <a:cs typeface="Calibri"/>
                <a:sym typeface="Calibri"/>
              </a:rPr>
              <a:t>BASIS </a:t>
            </a:r>
            <a:endParaRPr sz="1500" b="1">
              <a:latin typeface="Calibri"/>
              <a:ea typeface="Calibri"/>
              <a:cs typeface="Calibri"/>
              <a:sym typeface="Calibri"/>
            </a:endParaRPr>
          </a:p>
          <a:p>
            <a:pPr marL="0" lvl="0" indent="0" algn="l" rtl="0">
              <a:lnSpc>
                <a:spcPct val="90000"/>
              </a:lnSpc>
              <a:spcBef>
                <a:spcPts val="800"/>
              </a:spcBef>
              <a:spcAft>
                <a:spcPts val="0"/>
              </a:spcAft>
              <a:buClr>
                <a:schemeClr val="dk1"/>
              </a:buClr>
              <a:buSzPts val="1500"/>
              <a:buNone/>
            </a:pPr>
            <a:r>
              <a:rPr lang="nl" sz="1500">
                <a:latin typeface="Calibri"/>
                <a:ea typeface="Calibri"/>
                <a:cs typeface="Calibri"/>
                <a:sym typeface="Calibri"/>
              </a:rPr>
              <a:t>1. STARTzinnen om terug te starten </a:t>
            </a:r>
            <a:endParaRPr sz="1500">
              <a:latin typeface="Calibri"/>
              <a:ea typeface="Calibri"/>
              <a:cs typeface="Calibri"/>
              <a:sym typeface="Calibri"/>
            </a:endParaRPr>
          </a:p>
          <a:p>
            <a:pPr marL="0" lvl="0" indent="0" algn="l" rtl="0">
              <a:lnSpc>
                <a:spcPct val="90000"/>
              </a:lnSpc>
              <a:spcBef>
                <a:spcPts val="800"/>
              </a:spcBef>
              <a:spcAft>
                <a:spcPts val="0"/>
              </a:spcAft>
              <a:buClr>
                <a:schemeClr val="dk1"/>
              </a:buClr>
              <a:buSzPts val="1500"/>
              <a:buNone/>
            </a:pPr>
            <a:r>
              <a:rPr lang="nl" sz="1500">
                <a:latin typeface="Calibri"/>
                <a:ea typeface="Calibri"/>
                <a:cs typeface="Calibri"/>
                <a:sym typeface="Calibri"/>
              </a:rPr>
              <a:t>2. Internationale woorden </a:t>
            </a:r>
            <a:endParaRPr sz="1500">
              <a:latin typeface="Calibri"/>
              <a:ea typeface="Calibri"/>
              <a:cs typeface="Calibri"/>
              <a:sym typeface="Calibri"/>
            </a:endParaRPr>
          </a:p>
          <a:p>
            <a:pPr marL="0" lvl="0" indent="0" algn="l" rtl="0">
              <a:lnSpc>
                <a:spcPct val="90000"/>
              </a:lnSpc>
              <a:spcBef>
                <a:spcPts val="800"/>
              </a:spcBef>
              <a:spcAft>
                <a:spcPts val="0"/>
              </a:spcAft>
              <a:buClr>
                <a:schemeClr val="dk1"/>
              </a:buClr>
              <a:buSzPts val="1500"/>
              <a:buNone/>
            </a:pPr>
            <a:r>
              <a:rPr lang="nl" sz="1500">
                <a:latin typeface="Calibri"/>
                <a:ea typeface="Calibri"/>
                <a:cs typeface="Calibri"/>
                <a:sym typeface="Calibri"/>
              </a:rPr>
              <a:t>3. Lichaamstaal </a:t>
            </a:r>
            <a:endParaRPr sz="1500">
              <a:latin typeface="Calibri"/>
              <a:ea typeface="Calibri"/>
              <a:cs typeface="Calibri"/>
              <a:sym typeface="Calibri"/>
            </a:endParaRPr>
          </a:p>
          <a:p>
            <a:pPr marL="0" lvl="0" indent="0" algn="l" rtl="0">
              <a:lnSpc>
                <a:spcPct val="90000"/>
              </a:lnSpc>
              <a:spcBef>
                <a:spcPts val="800"/>
              </a:spcBef>
              <a:spcAft>
                <a:spcPts val="0"/>
              </a:spcAft>
              <a:buClr>
                <a:schemeClr val="dk1"/>
              </a:buClr>
              <a:buSzPts val="1500"/>
              <a:buNone/>
            </a:pPr>
            <a:r>
              <a:rPr lang="nl" sz="1500">
                <a:latin typeface="Calibri"/>
                <a:ea typeface="Calibri"/>
                <a:cs typeface="Calibri"/>
                <a:sym typeface="Calibri"/>
              </a:rPr>
              <a:t>4. Bijvoorbeeld </a:t>
            </a:r>
            <a:endParaRPr sz="1500">
              <a:latin typeface="Calibri"/>
              <a:ea typeface="Calibri"/>
              <a:cs typeface="Calibri"/>
              <a:sym typeface="Calibri"/>
            </a:endParaRPr>
          </a:p>
          <a:p>
            <a:pPr marL="0" lvl="0" indent="0" algn="l" rtl="0">
              <a:lnSpc>
                <a:spcPct val="90000"/>
              </a:lnSpc>
              <a:spcBef>
                <a:spcPts val="800"/>
              </a:spcBef>
              <a:spcAft>
                <a:spcPts val="0"/>
              </a:spcAft>
              <a:buClr>
                <a:schemeClr val="dk1"/>
              </a:buClr>
              <a:buSzPts val="1500"/>
              <a:buNone/>
            </a:pPr>
            <a:r>
              <a:rPr lang="nl" sz="1500">
                <a:latin typeface="Calibri"/>
                <a:ea typeface="Calibri"/>
                <a:cs typeface="Calibri"/>
                <a:sym typeface="Calibri"/>
              </a:rPr>
              <a:t>5. Kort en simpel beschrijven </a:t>
            </a:r>
            <a:endParaRPr sz="1500">
              <a:latin typeface="Calibri"/>
              <a:ea typeface="Calibri"/>
              <a:cs typeface="Calibri"/>
              <a:sym typeface="Calibri"/>
            </a:endParaRPr>
          </a:p>
        </p:txBody>
      </p:sp>
      <p:sp>
        <p:nvSpPr>
          <p:cNvPr id="217" name="Google Shape;217;p38"/>
          <p:cNvSpPr txBox="1"/>
          <p:nvPr/>
        </p:nvSpPr>
        <p:spPr>
          <a:xfrm>
            <a:off x="4529925" y="1370738"/>
            <a:ext cx="3985500" cy="32766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800"/>
              </a:spcBef>
              <a:spcAft>
                <a:spcPts val="0"/>
              </a:spcAft>
              <a:buClr>
                <a:schemeClr val="dk1"/>
              </a:buClr>
              <a:buSzPts val="1500"/>
              <a:buFont typeface="Calibri"/>
              <a:buNone/>
            </a:pPr>
            <a:r>
              <a:rPr lang="nl" sz="1500" b="0" i="0" u="none" strike="noStrike" cap="none">
                <a:solidFill>
                  <a:schemeClr val="dk1"/>
                </a:solidFill>
                <a:latin typeface="Calibri"/>
                <a:ea typeface="Calibri"/>
                <a:cs typeface="Calibri"/>
                <a:sym typeface="Calibri"/>
              </a:rPr>
              <a:t>EXTRA </a:t>
            </a:r>
            <a:endParaRPr sz="15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None/>
            </a:pPr>
            <a:r>
              <a:rPr lang="nl" sz="1500" b="0" i="0" u="none" strike="noStrike" cap="none">
                <a:solidFill>
                  <a:schemeClr val="dk1"/>
                </a:solidFill>
                <a:latin typeface="Calibri"/>
                <a:ea typeface="Calibri"/>
                <a:cs typeface="Calibri"/>
                <a:sym typeface="Calibri"/>
              </a:rPr>
              <a:t>6. Switchen tussen talen </a:t>
            </a:r>
            <a:endParaRPr sz="1100"/>
          </a:p>
          <a:p>
            <a:pPr marL="0" marR="0" lvl="0" indent="0" algn="l" rtl="0">
              <a:lnSpc>
                <a:spcPct val="90000"/>
              </a:lnSpc>
              <a:spcBef>
                <a:spcPts val="800"/>
              </a:spcBef>
              <a:spcAft>
                <a:spcPts val="0"/>
              </a:spcAft>
              <a:buClr>
                <a:schemeClr val="dk1"/>
              </a:buClr>
              <a:buSzPts val="1500"/>
              <a:buFont typeface="Calibri"/>
              <a:buNone/>
            </a:pPr>
            <a:r>
              <a:rPr lang="nl" sz="1500" b="0" i="0" u="none" strike="noStrike" cap="none">
                <a:solidFill>
                  <a:schemeClr val="dk1"/>
                </a:solidFill>
                <a:latin typeface="Calibri"/>
                <a:ea typeface="Calibri"/>
                <a:cs typeface="Calibri"/>
                <a:sym typeface="Calibri"/>
              </a:rPr>
              <a:t>7. De vraag herhalen in het antwoord </a:t>
            </a:r>
            <a:endParaRPr sz="1100"/>
          </a:p>
          <a:p>
            <a:pPr marL="0" marR="0" lvl="0" indent="0" algn="l" rtl="0">
              <a:lnSpc>
                <a:spcPct val="90000"/>
              </a:lnSpc>
              <a:spcBef>
                <a:spcPts val="800"/>
              </a:spcBef>
              <a:spcAft>
                <a:spcPts val="0"/>
              </a:spcAft>
              <a:buNone/>
            </a:pPr>
            <a:r>
              <a:rPr lang="nl" sz="1500" b="0" i="0" u="none" strike="noStrike" cap="none">
                <a:solidFill>
                  <a:schemeClr val="dk1"/>
                </a:solidFill>
                <a:latin typeface="Calibri"/>
                <a:ea typeface="Calibri"/>
                <a:cs typeface="Calibri"/>
                <a:sym typeface="Calibri"/>
              </a:rPr>
              <a:t>8. Vragen stellen </a:t>
            </a:r>
            <a:endParaRPr sz="1100"/>
          </a:p>
          <a:p>
            <a:pPr marL="0" marR="0" lvl="0" indent="0" algn="l" rtl="0">
              <a:lnSpc>
                <a:spcPct val="90000"/>
              </a:lnSpc>
              <a:spcBef>
                <a:spcPts val="800"/>
              </a:spcBef>
              <a:spcAft>
                <a:spcPts val="0"/>
              </a:spcAft>
              <a:buNone/>
            </a:pPr>
            <a:r>
              <a:rPr lang="nl" sz="1500" b="0" i="0" u="none" strike="noStrike" cap="none">
                <a:solidFill>
                  <a:schemeClr val="dk1"/>
                </a:solidFill>
                <a:latin typeface="Calibri"/>
                <a:ea typeface="Calibri"/>
                <a:cs typeface="Calibri"/>
                <a:sym typeface="Calibri"/>
              </a:rPr>
              <a:t>9. Typische reacties </a:t>
            </a:r>
            <a:endParaRPr sz="1500" b="0" i="0" u="none" strike="noStrike" cap="none">
              <a:solidFill>
                <a:schemeClr val="dk1"/>
              </a:solidFill>
              <a:latin typeface="Calibri"/>
              <a:ea typeface="Calibri"/>
              <a:cs typeface="Calibri"/>
              <a:sym typeface="Calibri"/>
            </a:endParaRPr>
          </a:p>
          <a:p>
            <a:pPr marL="0" marR="0" lvl="0" indent="0" algn="l" rtl="0">
              <a:lnSpc>
                <a:spcPct val="90000"/>
              </a:lnSpc>
              <a:spcBef>
                <a:spcPts val="800"/>
              </a:spcBef>
              <a:spcAft>
                <a:spcPts val="0"/>
              </a:spcAft>
              <a:buClr>
                <a:schemeClr val="dk1"/>
              </a:buClr>
              <a:buSzPts val="1500"/>
              <a:buFont typeface="Calibri"/>
              <a:buNone/>
            </a:pPr>
            <a:r>
              <a:rPr lang="nl" sz="1500" b="0" i="0" u="none" strike="noStrike" cap="none">
                <a:solidFill>
                  <a:schemeClr val="dk1"/>
                </a:solidFill>
                <a:latin typeface="Calibri"/>
                <a:ea typeface="Calibri"/>
                <a:cs typeface="Calibri"/>
                <a:sym typeface="Calibri"/>
              </a:rPr>
              <a:t>10. Foto’s &amp; apps</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nl" sz="2400" b="1" dirty="0">
                <a:latin typeface="+mj-lt"/>
                <a:ea typeface="Calibri"/>
                <a:cs typeface="Calibri"/>
                <a:sym typeface="Calibri"/>
              </a:rPr>
              <a:t>INZOOMEN op de SPREEK-strategieën</a:t>
            </a:r>
            <a:endParaRPr sz="2400" dirty="0">
              <a:latin typeface="+mj-lt"/>
            </a:endParaRPr>
          </a:p>
        </p:txBody>
      </p:sp>
      <p:pic>
        <p:nvPicPr>
          <p:cNvPr id="223" name="Google Shape;223;p39"/>
          <p:cNvPicPr preferRelativeResize="0"/>
          <p:nvPr/>
        </p:nvPicPr>
        <p:blipFill>
          <a:blip r:embed="rId3">
            <a:alphaModFix/>
          </a:blip>
          <a:stretch>
            <a:fillRect/>
          </a:stretch>
        </p:blipFill>
        <p:spPr>
          <a:xfrm>
            <a:off x="3530034" y="1496616"/>
            <a:ext cx="2083933" cy="36468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8">
          <a:extLst>
            <a:ext uri="{FF2B5EF4-FFF2-40B4-BE49-F238E27FC236}">
              <a16:creationId xmlns:a16="http://schemas.microsoft.com/office/drawing/2014/main" id="{635ACBB9-D9DC-E7E4-2CE9-A99DBDD4FF13}"/>
            </a:ext>
          </a:extLst>
        </p:cNvPr>
        <p:cNvGrpSpPr/>
        <p:nvPr/>
      </p:nvGrpSpPr>
      <p:grpSpPr>
        <a:xfrm>
          <a:off x="0" y="0"/>
          <a:ext cx="0" cy="0"/>
          <a:chOff x="0" y="0"/>
          <a:chExt cx="0" cy="0"/>
        </a:xfrm>
      </p:grpSpPr>
      <p:sp>
        <p:nvSpPr>
          <p:cNvPr id="409" name="Google Shape;409;p63">
            <a:extLst>
              <a:ext uri="{FF2B5EF4-FFF2-40B4-BE49-F238E27FC236}">
                <a16:creationId xmlns:a16="http://schemas.microsoft.com/office/drawing/2014/main" id="{09F5729B-B399-DB24-7E74-A11ECDD5938F}"/>
              </a:ext>
            </a:extLst>
          </p:cNvPr>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nl-BE" sz="2400" b="1">
                <a:latin typeface="Arial"/>
                <a:ea typeface="Arial"/>
                <a:cs typeface="Arial"/>
                <a:sym typeface="Arial"/>
              </a:rPr>
              <a:t>Wat zijn spreekstrategieën? </a:t>
            </a:r>
            <a:endParaRPr lang="nl-BE" sz="2400" dirty="0"/>
          </a:p>
        </p:txBody>
      </p:sp>
      <p:sp>
        <p:nvSpPr>
          <p:cNvPr id="410" name="Google Shape;410;p63">
            <a:extLst>
              <a:ext uri="{FF2B5EF4-FFF2-40B4-BE49-F238E27FC236}">
                <a16:creationId xmlns:a16="http://schemas.microsoft.com/office/drawing/2014/main" id="{01050939-934F-6E3D-3DBB-1F7BC6DBA238}"/>
              </a:ext>
            </a:extLst>
          </p:cNvPr>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nl-NL">
                <a:latin typeface="Arial"/>
                <a:ea typeface="Arial"/>
                <a:cs typeface="Arial"/>
                <a:sym typeface="Arial"/>
              </a:rPr>
              <a:t>Trucjes (abracadabra simsalabim hocus pocus pilatus pats)</a:t>
            </a:r>
            <a:endParaRPr lang="nl-NL"/>
          </a:p>
          <a:p>
            <a:pPr marL="0" lvl="0" indent="0" algn="l" rtl="0">
              <a:lnSpc>
                <a:spcPct val="90000"/>
              </a:lnSpc>
              <a:spcBef>
                <a:spcPts val="800"/>
              </a:spcBef>
              <a:spcAft>
                <a:spcPts val="0"/>
              </a:spcAft>
              <a:buClr>
                <a:schemeClr val="dk1"/>
              </a:buClr>
              <a:buSzPts val="2100"/>
              <a:buNone/>
            </a:pPr>
            <a:endParaRPr lang="nl-NL">
              <a:latin typeface="Arial"/>
              <a:ea typeface="Arial"/>
              <a:cs typeface="Arial"/>
              <a:sym typeface="Arial"/>
            </a:endParaRPr>
          </a:p>
          <a:p>
            <a:pPr marL="177800" lvl="0" indent="-171450" algn="l" rtl="0">
              <a:lnSpc>
                <a:spcPct val="90000"/>
              </a:lnSpc>
              <a:spcBef>
                <a:spcPts val="800"/>
              </a:spcBef>
              <a:spcAft>
                <a:spcPts val="0"/>
              </a:spcAft>
              <a:buClr>
                <a:srgbClr val="FF0000"/>
              </a:buClr>
              <a:buSzPts val="2100"/>
              <a:buChar char="•"/>
            </a:pPr>
            <a:r>
              <a:rPr lang="nl-NL">
                <a:solidFill>
                  <a:srgbClr val="FF0000"/>
                </a:solidFill>
                <a:latin typeface="Arial"/>
                <a:ea typeface="Arial"/>
                <a:cs typeface="Arial"/>
                <a:sym typeface="Arial"/>
              </a:rPr>
              <a:t>Blokkeer je? Heb je stress? </a:t>
            </a:r>
            <a:endParaRPr lang="nl-NL">
              <a:solidFill>
                <a:srgbClr val="FF0000"/>
              </a:solidFill>
            </a:endParaRPr>
          </a:p>
          <a:p>
            <a:pPr marL="177800" lvl="0" indent="-171450" algn="l" rtl="0">
              <a:lnSpc>
                <a:spcPct val="90000"/>
              </a:lnSpc>
              <a:spcBef>
                <a:spcPts val="800"/>
              </a:spcBef>
              <a:spcAft>
                <a:spcPts val="0"/>
              </a:spcAft>
              <a:buClr>
                <a:srgbClr val="FF0000"/>
              </a:buClr>
              <a:buSzPts val="2100"/>
              <a:buChar char="•"/>
            </a:pPr>
            <a:r>
              <a:rPr lang="nl-NL">
                <a:solidFill>
                  <a:srgbClr val="FF0000"/>
                </a:solidFill>
                <a:latin typeface="Arial"/>
                <a:ea typeface="Arial"/>
                <a:cs typeface="Arial"/>
                <a:sym typeface="Arial"/>
              </a:rPr>
              <a:t>Geen probleem! D</a:t>
            </a:r>
            <a:r>
              <a:rPr lang="nl-NL">
                <a:solidFill>
                  <a:srgbClr val="FF0000"/>
                </a:solidFill>
              </a:rPr>
              <a:t>at is normaal. </a:t>
            </a:r>
          </a:p>
          <a:p>
            <a:pPr marL="177800" lvl="0" indent="-171450" algn="l" rtl="0">
              <a:lnSpc>
                <a:spcPct val="90000"/>
              </a:lnSpc>
              <a:spcBef>
                <a:spcPts val="800"/>
              </a:spcBef>
              <a:spcAft>
                <a:spcPts val="0"/>
              </a:spcAft>
              <a:buClr>
                <a:srgbClr val="FF0000"/>
              </a:buClr>
              <a:buSzPts val="2100"/>
              <a:buChar char="•"/>
            </a:pPr>
            <a:r>
              <a:rPr lang="nl-NL">
                <a:solidFill>
                  <a:srgbClr val="FF0000"/>
                </a:solidFill>
                <a:latin typeface="Arial"/>
                <a:ea typeface="Arial"/>
                <a:cs typeface="Arial"/>
                <a:sym typeface="Arial"/>
              </a:rPr>
              <a:t>Adem goed. </a:t>
            </a:r>
            <a:endParaRPr lang="nl-NL">
              <a:solidFill>
                <a:srgbClr val="FF0000"/>
              </a:solidFill>
            </a:endParaRPr>
          </a:p>
          <a:p>
            <a:pPr marL="177800" lvl="0" indent="-171450" algn="l" rtl="0">
              <a:lnSpc>
                <a:spcPct val="90000"/>
              </a:lnSpc>
              <a:spcBef>
                <a:spcPts val="800"/>
              </a:spcBef>
              <a:spcAft>
                <a:spcPts val="0"/>
              </a:spcAft>
              <a:buClr>
                <a:srgbClr val="FF0000"/>
              </a:buClr>
              <a:buSzPts val="2100"/>
              <a:buChar char="•"/>
            </a:pPr>
            <a:r>
              <a:rPr lang="nl-NL">
                <a:solidFill>
                  <a:srgbClr val="FF0000"/>
                </a:solidFill>
                <a:latin typeface="Arial"/>
                <a:ea typeface="Arial"/>
                <a:cs typeface="Arial"/>
                <a:sym typeface="Arial"/>
              </a:rPr>
              <a:t>Kies een trucje. </a:t>
            </a:r>
            <a:endParaRPr lang="nl-NL">
              <a:solidFill>
                <a:srgbClr val="FF0000"/>
              </a:solidFill>
            </a:endParaRPr>
          </a:p>
          <a:p>
            <a:pPr marL="177800" lvl="0" indent="-171450" algn="l" rtl="0">
              <a:lnSpc>
                <a:spcPct val="90000"/>
              </a:lnSpc>
              <a:spcBef>
                <a:spcPts val="800"/>
              </a:spcBef>
              <a:spcAft>
                <a:spcPts val="0"/>
              </a:spcAft>
              <a:buClr>
                <a:schemeClr val="dk1"/>
              </a:buClr>
              <a:buSzPts val="2100"/>
              <a:buChar char="•"/>
            </a:pPr>
            <a:r>
              <a:rPr lang="nl-NL">
                <a:solidFill>
                  <a:srgbClr val="FF0000"/>
                </a:solidFill>
                <a:latin typeface="Arial"/>
                <a:ea typeface="Arial"/>
                <a:cs typeface="Arial"/>
                <a:sym typeface="Arial"/>
              </a:rPr>
              <a:t>Ga door met de communicatie.</a:t>
            </a:r>
            <a:r>
              <a:rPr lang="nl-NL">
                <a:latin typeface="Arial"/>
                <a:ea typeface="Arial"/>
                <a:cs typeface="Arial"/>
                <a:sym typeface="Arial"/>
              </a:rPr>
              <a:t> </a:t>
            </a:r>
            <a:endParaRPr lang="nl-NL" dirty="0"/>
          </a:p>
        </p:txBody>
      </p:sp>
      <p:pic>
        <p:nvPicPr>
          <p:cNvPr id="2" name="Afbeelding 1" descr="Vrouw die buiten mediteert">
            <a:extLst>
              <a:ext uri="{FF2B5EF4-FFF2-40B4-BE49-F238E27FC236}">
                <a16:creationId xmlns:a16="http://schemas.microsoft.com/office/drawing/2014/main" id="{7D726047-3A33-203A-1738-381537AEA0B1}"/>
              </a:ext>
            </a:extLst>
          </p:cNvPr>
          <p:cNvPicPr>
            <a:picLocks noChangeAspect="1"/>
          </p:cNvPicPr>
          <p:nvPr/>
        </p:nvPicPr>
        <p:blipFill>
          <a:blip r:embed="rId3"/>
          <a:stretch>
            <a:fillRect/>
          </a:stretch>
        </p:blipFill>
        <p:spPr>
          <a:xfrm>
            <a:off x="5090005" y="2141306"/>
            <a:ext cx="3039666" cy="2027571"/>
          </a:xfrm>
          <a:prstGeom prst="rect">
            <a:avLst/>
          </a:prstGeom>
        </p:spPr>
      </p:pic>
    </p:spTree>
    <p:extLst>
      <p:ext uri="{BB962C8B-B14F-4D97-AF65-F5344CB8AC3E}">
        <p14:creationId xmlns:p14="http://schemas.microsoft.com/office/powerpoint/2010/main" val="2016674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title"/>
          </p:nvPr>
        </p:nvSpPr>
        <p:spPr>
          <a:xfrm>
            <a:off x="342900" y="131252"/>
            <a:ext cx="847065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sz="2400" b="1" dirty="0">
                <a:latin typeface="+mj-lt"/>
                <a:ea typeface="Calibri"/>
                <a:cs typeface="Calibri"/>
                <a:sym typeface="Calibri"/>
              </a:rPr>
              <a:t>1. STARTzinnen om terug te starten, om tijd te winnen (1)</a:t>
            </a:r>
            <a:endParaRPr sz="2400" b="1" dirty="0">
              <a:latin typeface="+mj-lt"/>
              <a:ea typeface="Calibri"/>
              <a:cs typeface="Calibri"/>
              <a:sym typeface="Calibri"/>
            </a:endParaRPr>
          </a:p>
        </p:txBody>
      </p:sp>
      <p:sp>
        <p:nvSpPr>
          <p:cNvPr id="229" name="Google Shape;229;p40"/>
          <p:cNvSpPr txBox="1">
            <a:spLocks noGrp="1"/>
          </p:cNvSpPr>
          <p:nvPr>
            <p:ph type="body" idx="1"/>
          </p:nvPr>
        </p:nvSpPr>
        <p:spPr>
          <a:xfrm>
            <a:off x="628650" y="998512"/>
            <a:ext cx="7886700" cy="3970800"/>
          </a:xfrm>
          <a:prstGeom prst="rect">
            <a:avLst/>
          </a:prstGeom>
          <a:noFill/>
          <a:ln>
            <a:noFill/>
          </a:ln>
        </p:spPr>
        <p:txBody>
          <a:bodyPr spcFirstLastPara="1" wrap="square" lIns="68575" tIns="34275" rIns="68575" bIns="34275" anchor="t" anchorCtr="0">
            <a:normAutofit fontScale="25000" lnSpcReduction="20000"/>
          </a:bodyPr>
          <a:lstStyle/>
          <a:p>
            <a:pPr marL="342900" lvl="0" indent="0" algn="l" rtl="0">
              <a:lnSpc>
                <a:spcPct val="115000"/>
              </a:lnSpc>
              <a:spcBef>
                <a:spcPts val="900"/>
              </a:spcBef>
              <a:spcAft>
                <a:spcPts val="0"/>
              </a:spcAft>
              <a:buClr>
                <a:srgbClr val="404040"/>
              </a:buClr>
              <a:buSzPct val="80597"/>
              <a:buNone/>
            </a:pPr>
            <a:r>
              <a:rPr lang="nl" sz="6400" dirty="0">
                <a:solidFill>
                  <a:srgbClr val="404040"/>
                </a:solidFill>
                <a:latin typeface="Calibri"/>
                <a:ea typeface="Calibri"/>
                <a:cs typeface="Calibri"/>
                <a:sym typeface="Calibri"/>
              </a:rPr>
              <a:t>Wabl</a:t>
            </a:r>
            <a:r>
              <a:rPr lang="nl" sz="6400" u="sng" dirty="0">
                <a:solidFill>
                  <a:srgbClr val="404040"/>
                </a:solidFill>
                <a:latin typeface="Calibri"/>
                <a:ea typeface="Calibri"/>
                <a:cs typeface="Calibri"/>
                <a:sym typeface="Calibri"/>
              </a:rPr>
              <a:t>ie</a:t>
            </a:r>
            <a:r>
              <a:rPr lang="nl" sz="6400" dirty="0">
                <a:solidFill>
                  <a:srgbClr val="404040"/>
                </a:solidFill>
                <a:latin typeface="Calibri"/>
                <a:ea typeface="Calibri"/>
                <a:cs typeface="Calibri"/>
                <a:sym typeface="Calibri"/>
              </a:rPr>
              <a:t>f? Wat z</a:t>
            </a:r>
            <a:r>
              <a:rPr lang="nl" sz="6400" u="sng" dirty="0">
                <a:solidFill>
                  <a:srgbClr val="404040"/>
                </a:solidFill>
                <a:latin typeface="Calibri"/>
                <a:ea typeface="Calibri"/>
                <a:cs typeface="Calibri"/>
                <a:sym typeface="Calibri"/>
              </a:rPr>
              <a:t>e</a:t>
            </a:r>
            <a:r>
              <a:rPr lang="nl" sz="6400" dirty="0">
                <a:solidFill>
                  <a:srgbClr val="404040"/>
                </a:solidFill>
                <a:latin typeface="Calibri"/>
                <a:ea typeface="Calibri"/>
                <a:cs typeface="Calibri"/>
                <a:sym typeface="Calibri"/>
              </a:rPr>
              <a:t>g je? </a:t>
            </a:r>
            <a:endParaRPr sz="6400" dirty="0"/>
          </a:p>
          <a:p>
            <a:pPr marL="342900" lvl="0" indent="0" algn="l" rtl="0">
              <a:lnSpc>
                <a:spcPct val="115000"/>
              </a:lnSpc>
              <a:spcBef>
                <a:spcPts val="900"/>
              </a:spcBef>
              <a:spcAft>
                <a:spcPts val="0"/>
              </a:spcAft>
              <a:buClr>
                <a:srgbClr val="404040"/>
              </a:buClr>
              <a:buSzPct val="80597"/>
              <a:buNone/>
            </a:pPr>
            <a:r>
              <a:rPr lang="nl" sz="6400" dirty="0">
                <a:solidFill>
                  <a:srgbClr val="404040"/>
                </a:solidFill>
                <a:latin typeface="Calibri"/>
                <a:ea typeface="Calibri"/>
                <a:cs typeface="Calibri"/>
                <a:sym typeface="Calibri"/>
              </a:rPr>
              <a:t>K</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n je dat herh</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len?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rgbClr val="404040"/>
              </a:buClr>
              <a:buSzPct val="80597"/>
              <a:buNone/>
            </a:pPr>
            <a:r>
              <a:rPr lang="nl" sz="6400" dirty="0">
                <a:solidFill>
                  <a:srgbClr val="404040"/>
                </a:solidFill>
                <a:latin typeface="Calibri"/>
                <a:ea typeface="Calibri"/>
                <a:cs typeface="Calibri"/>
                <a:sym typeface="Calibri"/>
              </a:rPr>
              <a:t>Kan je tr</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ger spreken?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rgbClr val="404040"/>
              </a:buClr>
              <a:buSzPct val="80597"/>
              <a:buNone/>
            </a:pPr>
            <a:r>
              <a:rPr lang="nl" sz="6400" dirty="0">
                <a:solidFill>
                  <a:srgbClr val="404040"/>
                </a:solidFill>
                <a:latin typeface="Calibri"/>
                <a:ea typeface="Calibri"/>
                <a:cs typeface="Calibri"/>
                <a:sym typeface="Calibri"/>
              </a:rPr>
              <a:t>Ik w</a:t>
            </a:r>
            <a:r>
              <a:rPr lang="nl" sz="6400" u="sng" dirty="0">
                <a:solidFill>
                  <a:srgbClr val="404040"/>
                </a:solidFill>
                <a:latin typeface="Calibri"/>
                <a:ea typeface="Calibri"/>
                <a:cs typeface="Calibri"/>
                <a:sym typeface="Calibri"/>
              </a:rPr>
              <a:t>ee</a:t>
            </a:r>
            <a:r>
              <a:rPr lang="nl" sz="6400" dirty="0">
                <a:solidFill>
                  <a:srgbClr val="404040"/>
                </a:solidFill>
                <a:latin typeface="Calibri"/>
                <a:ea typeface="Calibri"/>
                <a:cs typeface="Calibri"/>
                <a:sym typeface="Calibri"/>
              </a:rPr>
              <a:t>t het niet.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rgbClr val="404040"/>
              </a:buClr>
              <a:buSzPct val="80597"/>
              <a:buNone/>
            </a:pPr>
            <a:r>
              <a:rPr lang="nl" sz="6400" dirty="0">
                <a:solidFill>
                  <a:srgbClr val="404040"/>
                </a:solidFill>
                <a:latin typeface="Calibri"/>
                <a:ea typeface="Calibri"/>
                <a:cs typeface="Calibri"/>
                <a:sym typeface="Calibri"/>
              </a:rPr>
              <a:t>Ik begr</a:t>
            </a:r>
            <a:r>
              <a:rPr lang="nl" sz="6400" u="sng" dirty="0">
                <a:solidFill>
                  <a:srgbClr val="404040"/>
                </a:solidFill>
                <a:latin typeface="Calibri"/>
                <a:ea typeface="Calibri"/>
                <a:cs typeface="Calibri"/>
                <a:sym typeface="Calibri"/>
              </a:rPr>
              <a:t>ij</a:t>
            </a:r>
            <a:r>
              <a:rPr lang="nl" sz="6400" dirty="0">
                <a:solidFill>
                  <a:srgbClr val="404040"/>
                </a:solidFill>
                <a:latin typeface="Calibri"/>
                <a:ea typeface="Calibri"/>
                <a:cs typeface="Calibri"/>
                <a:sym typeface="Calibri"/>
              </a:rPr>
              <a:t>p het niet.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rgbClr val="404040"/>
              </a:buClr>
              <a:buSzPct val="80597"/>
              <a:buNone/>
            </a:pPr>
            <a:r>
              <a:rPr lang="nl" sz="6400" dirty="0">
                <a:solidFill>
                  <a:srgbClr val="404040"/>
                </a:solidFill>
                <a:latin typeface="Calibri"/>
                <a:ea typeface="Calibri"/>
                <a:cs typeface="Calibri"/>
                <a:sym typeface="Calibri"/>
              </a:rPr>
              <a:t>Begr</a:t>
            </a:r>
            <a:r>
              <a:rPr lang="nl" sz="6400" u="sng" dirty="0">
                <a:solidFill>
                  <a:srgbClr val="404040"/>
                </a:solidFill>
                <a:latin typeface="Calibri"/>
                <a:ea typeface="Calibri"/>
                <a:cs typeface="Calibri"/>
                <a:sym typeface="Calibri"/>
              </a:rPr>
              <a:t>ij</a:t>
            </a:r>
            <a:r>
              <a:rPr lang="nl" sz="6400" dirty="0">
                <a:solidFill>
                  <a:srgbClr val="404040"/>
                </a:solidFill>
                <a:latin typeface="Calibri"/>
                <a:ea typeface="Calibri"/>
                <a:cs typeface="Calibri"/>
                <a:sym typeface="Calibri"/>
              </a:rPr>
              <a:t>p je? = Sn</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p je? = Verst</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 je?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rgbClr val="404040"/>
              </a:buClr>
              <a:buSzPct val="80597"/>
              <a:buNone/>
            </a:pPr>
            <a:r>
              <a:rPr lang="nl" sz="6400" dirty="0">
                <a:solidFill>
                  <a:srgbClr val="404040"/>
                </a:solidFill>
                <a:latin typeface="Calibri"/>
                <a:ea typeface="Calibri"/>
                <a:cs typeface="Calibri"/>
                <a:sym typeface="Calibri"/>
              </a:rPr>
              <a:t>Wat bet</a:t>
            </a:r>
            <a:r>
              <a:rPr lang="nl" sz="6400" u="sng" dirty="0">
                <a:solidFill>
                  <a:srgbClr val="404040"/>
                </a:solidFill>
                <a:latin typeface="Calibri"/>
                <a:ea typeface="Calibri"/>
                <a:cs typeface="Calibri"/>
                <a:sym typeface="Calibri"/>
              </a:rPr>
              <a:t>e</a:t>
            </a:r>
            <a:r>
              <a:rPr lang="nl" sz="6400" dirty="0">
                <a:solidFill>
                  <a:srgbClr val="404040"/>
                </a:solidFill>
                <a:latin typeface="Calibri"/>
                <a:ea typeface="Calibri"/>
                <a:cs typeface="Calibri"/>
                <a:sym typeface="Calibri"/>
              </a:rPr>
              <a:t>kent dat?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rgbClr val="404040"/>
              </a:buClr>
              <a:buSzPct val="80597"/>
              <a:buNone/>
            </a:pPr>
            <a:r>
              <a:rPr lang="nl" sz="6400" dirty="0">
                <a:solidFill>
                  <a:srgbClr val="404040"/>
                </a:solidFill>
                <a:latin typeface="Calibri"/>
                <a:ea typeface="Calibri"/>
                <a:cs typeface="Calibri"/>
                <a:sym typeface="Calibri"/>
              </a:rPr>
              <a:t>Hoe z</a:t>
            </a:r>
            <a:r>
              <a:rPr lang="nl" sz="6400" u="sng" dirty="0">
                <a:solidFill>
                  <a:srgbClr val="404040"/>
                </a:solidFill>
                <a:latin typeface="Calibri"/>
                <a:ea typeface="Calibri"/>
                <a:cs typeface="Calibri"/>
                <a:sym typeface="Calibri"/>
              </a:rPr>
              <a:t>e</a:t>
            </a:r>
            <a:r>
              <a:rPr lang="nl" sz="6400" dirty="0">
                <a:solidFill>
                  <a:srgbClr val="404040"/>
                </a:solidFill>
                <a:latin typeface="Calibri"/>
                <a:ea typeface="Calibri"/>
                <a:cs typeface="Calibri"/>
                <a:sym typeface="Calibri"/>
              </a:rPr>
              <a:t>g je dat (in het Nederlands)?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rgbClr val="404040"/>
              </a:buClr>
              <a:buSzPct val="80597"/>
              <a:buNone/>
            </a:pPr>
            <a:r>
              <a:rPr lang="nl" sz="6400" dirty="0">
                <a:solidFill>
                  <a:srgbClr val="404040"/>
                </a:solidFill>
                <a:latin typeface="Calibri"/>
                <a:ea typeface="Calibri"/>
                <a:cs typeface="Calibri"/>
                <a:sym typeface="Calibri"/>
              </a:rPr>
              <a:t>M</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g ik iets vr</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gen? </a:t>
            </a:r>
            <a:endParaRPr sz="6400" dirty="0"/>
          </a:p>
          <a:p>
            <a:pPr marL="342900" lvl="0" indent="0" algn="l" rtl="0">
              <a:lnSpc>
                <a:spcPct val="115000"/>
              </a:lnSpc>
              <a:spcBef>
                <a:spcPts val="900"/>
              </a:spcBef>
              <a:spcAft>
                <a:spcPts val="0"/>
              </a:spcAft>
              <a:buClr>
                <a:srgbClr val="404040"/>
              </a:buClr>
              <a:buSzPct val="80597"/>
              <a:buNone/>
            </a:pPr>
            <a:r>
              <a:rPr lang="nl" sz="6400" dirty="0">
                <a:solidFill>
                  <a:srgbClr val="404040"/>
                </a:solidFill>
                <a:latin typeface="Calibri"/>
                <a:ea typeface="Calibri"/>
                <a:cs typeface="Calibri"/>
                <a:sym typeface="Calibri"/>
              </a:rPr>
              <a:t>Goh, … . Kl</a:t>
            </a:r>
            <a:r>
              <a:rPr lang="nl" sz="6400" u="sng" dirty="0">
                <a:solidFill>
                  <a:srgbClr val="404040"/>
                </a:solidFill>
                <a:latin typeface="Calibri"/>
                <a:ea typeface="Calibri"/>
                <a:cs typeface="Calibri"/>
                <a:sym typeface="Calibri"/>
              </a:rPr>
              <a:t>o</a:t>
            </a:r>
            <a:r>
              <a:rPr lang="nl" sz="6400" dirty="0">
                <a:solidFill>
                  <a:srgbClr val="404040"/>
                </a:solidFill>
                <a:latin typeface="Calibri"/>
                <a:ea typeface="Calibri"/>
                <a:cs typeface="Calibri"/>
                <a:sym typeface="Calibri"/>
              </a:rPr>
              <a:t>pt dat? </a:t>
            </a:r>
            <a:endParaRPr sz="6400" dirty="0"/>
          </a:p>
          <a:p>
            <a:pPr marL="342900" lvl="0" indent="0" algn="l" rtl="0">
              <a:lnSpc>
                <a:spcPct val="115000"/>
              </a:lnSpc>
              <a:spcBef>
                <a:spcPts val="900"/>
              </a:spcBef>
              <a:spcAft>
                <a:spcPts val="0"/>
              </a:spcAft>
              <a:buClr>
                <a:srgbClr val="404040"/>
              </a:buClr>
              <a:buSzPct val="80597"/>
              <a:buNone/>
            </a:pPr>
            <a:r>
              <a:rPr lang="nl" sz="6400" dirty="0">
                <a:solidFill>
                  <a:srgbClr val="404040"/>
                </a:solidFill>
                <a:latin typeface="Calibri"/>
                <a:ea typeface="Calibri"/>
                <a:cs typeface="Calibri"/>
                <a:sym typeface="Calibri"/>
              </a:rPr>
              <a:t>Mom</a:t>
            </a:r>
            <a:r>
              <a:rPr lang="nl" sz="6400" u="sng" dirty="0">
                <a:solidFill>
                  <a:srgbClr val="404040"/>
                </a:solidFill>
                <a:latin typeface="Calibri"/>
                <a:ea typeface="Calibri"/>
                <a:cs typeface="Calibri"/>
                <a:sym typeface="Calibri"/>
              </a:rPr>
              <a:t>e</a:t>
            </a:r>
            <a:r>
              <a:rPr lang="nl" sz="6400" dirty="0">
                <a:solidFill>
                  <a:srgbClr val="404040"/>
                </a:solidFill>
                <a:latin typeface="Calibri"/>
                <a:ea typeface="Calibri"/>
                <a:cs typeface="Calibri"/>
                <a:sym typeface="Calibri"/>
              </a:rPr>
              <a:t>ntje = Even k</a:t>
            </a:r>
            <a:r>
              <a:rPr lang="nl" sz="6400" u="sng" dirty="0">
                <a:solidFill>
                  <a:srgbClr val="404040"/>
                </a:solidFill>
                <a:latin typeface="Calibri"/>
                <a:ea typeface="Calibri"/>
                <a:cs typeface="Calibri"/>
                <a:sym typeface="Calibri"/>
              </a:rPr>
              <a:t>ij</a:t>
            </a:r>
            <a:r>
              <a:rPr lang="nl" sz="6400" dirty="0">
                <a:solidFill>
                  <a:srgbClr val="404040"/>
                </a:solidFill>
                <a:latin typeface="Calibri"/>
                <a:ea typeface="Calibri"/>
                <a:cs typeface="Calibri"/>
                <a:sym typeface="Calibri"/>
              </a:rPr>
              <a:t>ken = W</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cht even</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chemeClr val="dk1"/>
              </a:buClr>
              <a:buSzPct val="98181"/>
              <a:buNone/>
            </a:pPr>
            <a:endParaRPr sz="5500" dirty="0">
              <a:solidFill>
                <a:srgbClr val="404040"/>
              </a:solidFill>
            </a:endParaRPr>
          </a:p>
          <a:p>
            <a:pPr marL="342900" lvl="0" indent="0" algn="l" rtl="0">
              <a:lnSpc>
                <a:spcPct val="70000"/>
              </a:lnSpc>
              <a:spcBef>
                <a:spcPts val="900"/>
              </a:spcBef>
              <a:spcAft>
                <a:spcPts val="0"/>
              </a:spcAft>
              <a:buClr>
                <a:schemeClr val="dk1"/>
              </a:buClr>
              <a:buSzPct val="300000"/>
              <a:buNone/>
            </a:pPr>
            <a:endParaRPr sz="1800" dirty="0"/>
          </a:p>
          <a:p>
            <a:pPr marL="0" lvl="0" indent="0" algn="l" rtl="0">
              <a:lnSpc>
                <a:spcPct val="70000"/>
              </a:lnSpc>
              <a:spcBef>
                <a:spcPts val="800"/>
              </a:spcBef>
              <a:spcAft>
                <a:spcPts val="0"/>
              </a:spcAft>
              <a:buClr>
                <a:schemeClr val="dk1"/>
              </a:buClr>
              <a:buSzPct val="100000"/>
              <a:buNone/>
            </a:pPr>
            <a:endParaRPr sz="1800" dirty="0"/>
          </a:p>
          <a:p>
            <a:pPr marL="381000" lvl="0" indent="-266700" algn="l" rtl="0">
              <a:lnSpc>
                <a:spcPct val="70000"/>
              </a:lnSpc>
              <a:spcBef>
                <a:spcPts val="800"/>
              </a:spcBef>
              <a:spcAft>
                <a:spcPts val="0"/>
              </a:spcAft>
              <a:buClr>
                <a:schemeClr val="dk1"/>
              </a:buClr>
              <a:buSzPct val="100000"/>
              <a:buNone/>
            </a:pPr>
            <a:endParaRPr sz="1800" dirty="0"/>
          </a:p>
          <a:p>
            <a:pPr marL="0" lvl="0" indent="0" algn="l" rtl="0">
              <a:lnSpc>
                <a:spcPct val="70000"/>
              </a:lnSpc>
              <a:spcBef>
                <a:spcPts val="800"/>
              </a:spcBef>
              <a:spcAft>
                <a:spcPts val="0"/>
              </a:spcAft>
              <a:buClr>
                <a:schemeClr val="dk1"/>
              </a:buClr>
              <a:buSzPct val="100000"/>
              <a:buNone/>
            </a:pPr>
            <a:r>
              <a:rPr lang="nl" sz="1800" dirty="0"/>
              <a:t> </a:t>
            </a:r>
            <a:endParaRPr sz="1800" dirty="0"/>
          </a:p>
        </p:txBody>
      </p:sp>
      <p:pic>
        <p:nvPicPr>
          <p:cNvPr id="230" name="Google Shape;230;p40"/>
          <p:cNvPicPr preferRelativeResize="0"/>
          <p:nvPr/>
        </p:nvPicPr>
        <p:blipFill rotWithShape="1">
          <a:blip r:embed="rId3">
            <a:alphaModFix/>
          </a:blip>
          <a:srcRect/>
          <a:stretch/>
        </p:blipFill>
        <p:spPr>
          <a:xfrm>
            <a:off x="5212538" y="1480988"/>
            <a:ext cx="3302813" cy="33028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628650" y="131252"/>
            <a:ext cx="8184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sz="2400" b="1" dirty="0">
                <a:latin typeface="+mj-lt"/>
                <a:ea typeface="Calibri"/>
                <a:cs typeface="Calibri"/>
                <a:sym typeface="Calibri"/>
              </a:rPr>
              <a:t>STARTzinnen om terug te starten, om tijd te winnen (2)</a:t>
            </a:r>
            <a:endParaRPr sz="2400" b="1" dirty="0">
              <a:latin typeface="+mj-lt"/>
              <a:ea typeface="Calibri"/>
              <a:cs typeface="Calibri"/>
              <a:sym typeface="Calibri"/>
            </a:endParaRPr>
          </a:p>
        </p:txBody>
      </p:sp>
      <p:sp>
        <p:nvSpPr>
          <p:cNvPr id="236" name="Google Shape;236;p41"/>
          <p:cNvSpPr txBox="1">
            <a:spLocks noGrp="1"/>
          </p:cNvSpPr>
          <p:nvPr>
            <p:ph type="body" idx="1"/>
          </p:nvPr>
        </p:nvSpPr>
        <p:spPr>
          <a:xfrm>
            <a:off x="628649" y="745421"/>
            <a:ext cx="7886700" cy="3785100"/>
          </a:xfrm>
          <a:prstGeom prst="rect">
            <a:avLst/>
          </a:prstGeom>
          <a:noFill/>
          <a:ln>
            <a:noFill/>
          </a:ln>
        </p:spPr>
        <p:txBody>
          <a:bodyPr spcFirstLastPara="1" wrap="square" lIns="68575" tIns="34275" rIns="68575" bIns="34275" anchor="t" anchorCtr="0">
            <a:normAutofit fontScale="25000" lnSpcReduction="20000"/>
          </a:bodyPr>
          <a:lstStyle/>
          <a:p>
            <a:pPr marL="342900" lvl="0" indent="0" algn="l" rtl="0">
              <a:lnSpc>
                <a:spcPct val="115000"/>
              </a:lnSpc>
              <a:spcBef>
                <a:spcPts val="900"/>
              </a:spcBef>
              <a:spcAft>
                <a:spcPts val="0"/>
              </a:spcAft>
              <a:buClr>
                <a:srgbClr val="404040"/>
              </a:buClr>
              <a:buSzPct val="98181"/>
              <a:buNone/>
            </a:pPr>
            <a:r>
              <a:rPr lang="nl" sz="6400" dirty="0">
                <a:solidFill>
                  <a:srgbClr val="404040"/>
                </a:solidFill>
                <a:latin typeface="Calibri"/>
                <a:ea typeface="Calibri"/>
                <a:cs typeface="Calibri"/>
                <a:sym typeface="Calibri"/>
              </a:rPr>
              <a:t>Ik begr</a:t>
            </a:r>
            <a:r>
              <a:rPr lang="nl" sz="6400" u="sng" dirty="0">
                <a:solidFill>
                  <a:srgbClr val="404040"/>
                </a:solidFill>
                <a:latin typeface="Calibri"/>
                <a:ea typeface="Calibri"/>
                <a:cs typeface="Calibri"/>
                <a:sym typeface="Calibri"/>
              </a:rPr>
              <a:t>ij</a:t>
            </a:r>
            <a:r>
              <a:rPr lang="nl" sz="6400" dirty="0">
                <a:solidFill>
                  <a:srgbClr val="404040"/>
                </a:solidFill>
                <a:latin typeface="Calibri"/>
                <a:ea typeface="Calibri"/>
                <a:cs typeface="Calibri"/>
                <a:sym typeface="Calibri"/>
              </a:rPr>
              <a:t>p het niet. </a:t>
            </a:r>
            <a:endParaRPr sz="6400" dirty="0"/>
          </a:p>
          <a:p>
            <a:pPr marL="342900" lvl="0" indent="0" algn="l" rtl="0">
              <a:lnSpc>
                <a:spcPct val="115000"/>
              </a:lnSpc>
              <a:spcBef>
                <a:spcPts val="900"/>
              </a:spcBef>
              <a:spcAft>
                <a:spcPts val="0"/>
              </a:spcAft>
              <a:buClr>
                <a:srgbClr val="404040"/>
              </a:buClr>
              <a:buSzPct val="98181"/>
              <a:buNone/>
            </a:pPr>
            <a:r>
              <a:rPr lang="nl" sz="6400" dirty="0">
                <a:solidFill>
                  <a:srgbClr val="404040"/>
                </a:solidFill>
                <a:latin typeface="Calibri"/>
                <a:ea typeface="Calibri"/>
                <a:cs typeface="Calibri"/>
                <a:sym typeface="Calibri"/>
              </a:rPr>
              <a:t>Kan je dat herh</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len? </a:t>
            </a:r>
            <a:endParaRPr sz="6400" dirty="0"/>
          </a:p>
          <a:p>
            <a:pPr marL="342900" lvl="0" indent="0" algn="l" rtl="0">
              <a:lnSpc>
                <a:spcPct val="115000"/>
              </a:lnSpc>
              <a:spcBef>
                <a:spcPts val="900"/>
              </a:spcBef>
              <a:spcAft>
                <a:spcPts val="0"/>
              </a:spcAft>
              <a:buClr>
                <a:srgbClr val="404040"/>
              </a:buClr>
              <a:buSzPct val="98181"/>
              <a:buNone/>
            </a:pPr>
            <a:r>
              <a:rPr lang="nl" sz="6400" dirty="0">
                <a:solidFill>
                  <a:srgbClr val="404040"/>
                </a:solidFill>
                <a:latin typeface="Calibri"/>
                <a:ea typeface="Calibri"/>
                <a:cs typeface="Calibri"/>
                <a:sym typeface="Calibri"/>
              </a:rPr>
              <a:t>Begr</a:t>
            </a:r>
            <a:r>
              <a:rPr lang="nl" sz="6400" u="sng" dirty="0">
                <a:solidFill>
                  <a:srgbClr val="404040"/>
                </a:solidFill>
                <a:latin typeface="Calibri"/>
                <a:ea typeface="Calibri"/>
                <a:cs typeface="Calibri"/>
                <a:sym typeface="Calibri"/>
              </a:rPr>
              <a:t>ij</a:t>
            </a:r>
            <a:r>
              <a:rPr lang="nl" sz="6400" dirty="0">
                <a:solidFill>
                  <a:srgbClr val="404040"/>
                </a:solidFill>
                <a:latin typeface="Calibri"/>
                <a:ea typeface="Calibri"/>
                <a:cs typeface="Calibri"/>
                <a:sym typeface="Calibri"/>
              </a:rPr>
              <a:t>p je? = Snap je? = Verst</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 je? </a:t>
            </a:r>
            <a:endParaRPr sz="6400" dirty="0"/>
          </a:p>
          <a:p>
            <a:pPr marL="342900" lvl="0" indent="0" algn="l" rtl="0">
              <a:lnSpc>
                <a:spcPct val="115000"/>
              </a:lnSpc>
              <a:spcBef>
                <a:spcPts val="900"/>
              </a:spcBef>
              <a:spcAft>
                <a:spcPts val="0"/>
              </a:spcAft>
              <a:buClr>
                <a:srgbClr val="404040"/>
              </a:buClr>
              <a:buSzPct val="98181"/>
              <a:buNone/>
            </a:pPr>
            <a:r>
              <a:rPr lang="nl" sz="6400" dirty="0">
                <a:solidFill>
                  <a:srgbClr val="404040"/>
                </a:solidFill>
                <a:latin typeface="Calibri"/>
                <a:ea typeface="Calibri"/>
                <a:cs typeface="Calibri"/>
                <a:sym typeface="Calibri"/>
              </a:rPr>
              <a:t>Is ‘t d</a:t>
            </a:r>
            <a:r>
              <a:rPr lang="nl" sz="6400" u="sng" dirty="0">
                <a:solidFill>
                  <a:srgbClr val="404040"/>
                </a:solidFill>
                <a:latin typeface="Calibri"/>
                <a:ea typeface="Calibri"/>
                <a:cs typeface="Calibri"/>
                <a:sym typeface="Calibri"/>
              </a:rPr>
              <a:t>ui</a:t>
            </a:r>
            <a:r>
              <a:rPr lang="nl" sz="6400" dirty="0">
                <a:solidFill>
                  <a:srgbClr val="404040"/>
                </a:solidFill>
                <a:latin typeface="Calibri"/>
                <a:ea typeface="Calibri"/>
                <a:cs typeface="Calibri"/>
                <a:sym typeface="Calibri"/>
              </a:rPr>
              <a:t>delijk?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rgbClr val="404040"/>
              </a:buClr>
              <a:buSzPct val="98181"/>
              <a:buNone/>
            </a:pPr>
            <a:r>
              <a:rPr lang="nl" sz="6400" dirty="0">
                <a:solidFill>
                  <a:srgbClr val="404040"/>
                </a:solidFill>
                <a:latin typeface="Calibri"/>
                <a:ea typeface="Calibri"/>
                <a:cs typeface="Calibri"/>
                <a:sym typeface="Calibri"/>
              </a:rPr>
              <a:t>Wat bet</a:t>
            </a:r>
            <a:r>
              <a:rPr lang="nl" sz="6400" u="sng" dirty="0">
                <a:solidFill>
                  <a:srgbClr val="404040"/>
                </a:solidFill>
                <a:latin typeface="Calibri"/>
                <a:ea typeface="Calibri"/>
                <a:cs typeface="Calibri"/>
                <a:sym typeface="Calibri"/>
              </a:rPr>
              <a:t>e</a:t>
            </a:r>
            <a:r>
              <a:rPr lang="nl" sz="6400" dirty="0">
                <a:solidFill>
                  <a:srgbClr val="404040"/>
                </a:solidFill>
                <a:latin typeface="Calibri"/>
                <a:ea typeface="Calibri"/>
                <a:cs typeface="Calibri"/>
                <a:sym typeface="Calibri"/>
              </a:rPr>
              <a:t>kent dat?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rgbClr val="404040"/>
              </a:buClr>
              <a:buSzPct val="98181"/>
              <a:buNone/>
            </a:pPr>
            <a:r>
              <a:rPr lang="nl" sz="6400" dirty="0">
                <a:solidFill>
                  <a:srgbClr val="404040"/>
                </a:solidFill>
                <a:latin typeface="Calibri"/>
                <a:ea typeface="Calibri"/>
                <a:cs typeface="Calibri"/>
                <a:sym typeface="Calibri"/>
              </a:rPr>
              <a:t>Hoe z</a:t>
            </a:r>
            <a:r>
              <a:rPr lang="nl" sz="6400" u="sng" dirty="0">
                <a:solidFill>
                  <a:srgbClr val="404040"/>
                </a:solidFill>
                <a:latin typeface="Calibri"/>
                <a:ea typeface="Calibri"/>
                <a:cs typeface="Calibri"/>
                <a:sym typeface="Calibri"/>
              </a:rPr>
              <a:t>e</a:t>
            </a:r>
            <a:r>
              <a:rPr lang="nl" sz="6400" dirty="0">
                <a:solidFill>
                  <a:srgbClr val="404040"/>
                </a:solidFill>
                <a:latin typeface="Calibri"/>
                <a:ea typeface="Calibri"/>
                <a:cs typeface="Calibri"/>
                <a:sym typeface="Calibri"/>
              </a:rPr>
              <a:t>g je dat (in het Nederlands)?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rgbClr val="404040"/>
              </a:buClr>
              <a:buSzPct val="98181"/>
              <a:buNone/>
            </a:pPr>
            <a:r>
              <a:rPr lang="nl" sz="6400" dirty="0">
                <a:solidFill>
                  <a:srgbClr val="404040"/>
                </a:solidFill>
                <a:latin typeface="Calibri"/>
                <a:ea typeface="Calibri"/>
                <a:cs typeface="Calibri"/>
                <a:sym typeface="Calibri"/>
              </a:rPr>
              <a:t>M</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g ik iets vr</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gen? </a:t>
            </a:r>
            <a:endParaRPr sz="6400" dirty="0"/>
          </a:p>
          <a:p>
            <a:pPr marL="342900" lvl="0" indent="0" algn="l" rtl="0">
              <a:lnSpc>
                <a:spcPct val="115000"/>
              </a:lnSpc>
              <a:spcBef>
                <a:spcPts val="900"/>
              </a:spcBef>
              <a:spcAft>
                <a:spcPts val="0"/>
              </a:spcAft>
              <a:buClr>
                <a:srgbClr val="404040"/>
              </a:buClr>
              <a:buSzPct val="98181"/>
              <a:buNone/>
            </a:pPr>
            <a:r>
              <a:rPr lang="nl" sz="6400" dirty="0">
                <a:solidFill>
                  <a:srgbClr val="404040"/>
                </a:solidFill>
                <a:latin typeface="Calibri"/>
                <a:ea typeface="Calibri"/>
                <a:cs typeface="Calibri"/>
                <a:sym typeface="Calibri"/>
              </a:rPr>
              <a:t>Goh, … . Klopt dat? </a:t>
            </a:r>
            <a:endParaRPr sz="6400" dirty="0"/>
          </a:p>
          <a:p>
            <a:pPr marL="342900" lvl="0" indent="0" algn="l" rtl="0">
              <a:lnSpc>
                <a:spcPct val="115000"/>
              </a:lnSpc>
              <a:spcBef>
                <a:spcPts val="900"/>
              </a:spcBef>
              <a:spcAft>
                <a:spcPts val="0"/>
              </a:spcAft>
              <a:buClr>
                <a:srgbClr val="404040"/>
              </a:buClr>
              <a:buSzPct val="98181"/>
              <a:buNone/>
            </a:pPr>
            <a:r>
              <a:rPr lang="nl" sz="6400" dirty="0">
                <a:solidFill>
                  <a:srgbClr val="404040"/>
                </a:solidFill>
                <a:latin typeface="Calibri"/>
                <a:ea typeface="Calibri"/>
                <a:cs typeface="Calibri"/>
                <a:sym typeface="Calibri"/>
              </a:rPr>
              <a:t>Even k</a:t>
            </a:r>
            <a:r>
              <a:rPr lang="nl" sz="6400" u="sng" dirty="0">
                <a:solidFill>
                  <a:srgbClr val="404040"/>
                </a:solidFill>
                <a:latin typeface="Calibri"/>
                <a:ea typeface="Calibri"/>
                <a:cs typeface="Calibri"/>
                <a:sym typeface="Calibri"/>
              </a:rPr>
              <a:t>ij</a:t>
            </a:r>
            <a:r>
              <a:rPr lang="nl" sz="6400" dirty="0">
                <a:solidFill>
                  <a:srgbClr val="404040"/>
                </a:solidFill>
                <a:latin typeface="Calibri"/>
                <a:ea typeface="Calibri"/>
                <a:cs typeface="Calibri"/>
                <a:sym typeface="Calibri"/>
              </a:rPr>
              <a:t>ken = W</a:t>
            </a:r>
            <a:r>
              <a:rPr lang="nl" sz="6400" u="sng" dirty="0">
                <a:solidFill>
                  <a:srgbClr val="404040"/>
                </a:solidFill>
                <a:latin typeface="Calibri"/>
                <a:ea typeface="Calibri"/>
                <a:cs typeface="Calibri"/>
                <a:sym typeface="Calibri"/>
              </a:rPr>
              <a:t>a</a:t>
            </a:r>
            <a:r>
              <a:rPr lang="nl" sz="6400" dirty="0">
                <a:solidFill>
                  <a:srgbClr val="404040"/>
                </a:solidFill>
                <a:latin typeface="Calibri"/>
                <a:ea typeface="Calibri"/>
                <a:cs typeface="Calibri"/>
                <a:sym typeface="Calibri"/>
              </a:rPr>
              <a:t>cht even = Mom</a:t>
            </a:r>
            <a:r>
              <a:rPr lang="nl" sz="6400" u="sng" dirty="0">
                <a:solidFill>
                  <a:srgbClr val="404040"/>
                </a:solidFill>
                <a:latin typeface="Calibri"/>
                <a:ea typeface="Calibri"/>
                <a:cs typeface="Calibri"/>
                <a:sym typeface="Calibri"/>
              </a:rPr>
              <a:t>e</a:t>
            </a:r>
            <a:r>
              <a:rPr lang="nl" sz="6400" dirty="0">
                <a:solidFill>
                  <a:srgbClr val="404040"/>
                </a:solidFill>
                <a:latin typeface="Calibri"/>
                <a:ea typeface="Calibri"/>
                <a:cs typeface="Calibri"/>
                <a:sym typeface="Calibri"/>
              </a:rPr>
              <a:t>ntje</a:t>
            </a:r>
            <a:endParaRPr sz="6400" dirty="0"/>
          </a:p>
          <a:p>
            <a:pPr marL="342900" lvl="0" indent="0" algn="l" rtl="0">
              <a:lnSpc>
                <a:spcPct val="115000"/>
              </a:lnSpc>
              <a:spcBef>
                <a:spcPts val="900"/>
              </a:spcBef>
              <a:spcAft>
                <a:spcPts val="0"/>
              </a:spcAft>
              <a:buClr>
                <a:srgbClr val="404040"/>
              </a:buClr>
              <a:buSzPct val="98181"/>
              <a:buNone/>
            </a:pPr>
            <a:r>
              <a:rPr lang="nl" sz="6400" dirty="0">
                <a:solidFill>
                  <a:srgbClr val="404040"/>
                </a:solidFill>
                <a:latin typeface="Calibri"/>
                <a:ea typeface="Calibri"/>
                <a:cs typeface="Calibri"/>
                <a:sym typeface="Calibri"/>
              </a:rPr>
              <a:t>Ik bed</a:t>
            </a:r>
            <a:r>
              <a:rPr lang="nl" sz="6400" u="sng" dirty="0">
                <a:solidFill>
                  <a:srgbClr val="404040"/>
                </a:solidFill>
                <a:latin typeface="Calibri"/>
                <a:ea typeface="Calibri"/>
                <a:cs typeface="Calibri"/>
                <a:sym typeface="Calibri"/>
              </a:rPr>
              <a:t>oe</a:t>
            </a:r>
            <a:r>
              <a:rPr lang="nl" sz="6400" dirty="0">
                <a:solidFill>
                  <a:srgbClr val="404040"/>
                </a:solidFill>
                <a:latin typeface="Calibri"/>
                <a:ea typeface="Calibri"/>
                <a:cs typeface="Calibri"/>
                <a:sym typeface="Calibri"/>
              </a:rPr>
              <a:t>l… </a:t>
            </a:r>
            <a:endParaRPr sz="6400" dirty="0"/>
          </a:p>
          <a:p>
            <a:pPr marL="342900" lvl="0" indent="0" algn="l" rtl="0">
              <a:lnSpc>
                <a:spcPct val="115000"/>
              </a:lnSpc>
              <a:spcBef>
                <a:spcPts val="900"/>
              </a:spcBef>
              <a:spcAft>
                <a:spcPts val="0"/>
              </a:spcAft>
              <a:buClr>
                <a:srgbClr val="404040"/>
              </a:buClr>
              <a:buSzPct val="98181"/>
              <a:buNone/>
            </a:pPr>
            <a:r>
              <a:rPr lang="nl" sz="6400" dirty="0">
                <a:solidFill>
                  <a:srgbClr val="404040"/>
                </a:solidFill>
                <a:latin typeface="Calibri"/>
                <a:ea typeface="Calibri"/>
                <a:cs typeface="Calibri"/>
                <a:sym typeface="Calibri"/>
              </a:rPr>
              <a:t>Begr</a:t>
            </a:r>
            <a:r>
              <a:rPr lang="nl" sz="6400" u="sng" dirty="0">
                <a:solidFill>
                  <a:srgbClr val="404040"/>
                </a:solidFill>
                <a:latin typeface="Calibri"/>
                <a:ea typeface="Calibri"/>
                <a:cs typeface="Calibri"/>
                <a:sym typeface="Calibri"/>
              </a:rPr>
              <a:t>ij</a:t>
            </a:r>
            <a:r>
              <a:rPr lang="nl" sz="6400" dirty="0">
                <a:solidFill>
                  <a:srgbClr val="404040"/>
                </a:solidFill>
                <a:latin typeface="Calibri"/>
                <a:ea typeface="Calibri"/>
                <a:cs typeface="Calibri"/>
                <a:sym typeface="Calibri"/>
              </a:rPr>
              <a:t>p je wat ik bed</a:t>
            </a:r>
            <a:r>
              <a:rPr lang="nl" sz="6400" u="sng" dirty="0">
                <a:solidFill>
                  <a:srgbClr val="404040"/>
                </a:solidFill>
                <a:latin typeface="Calibri"/>
                <a:ea typeface="Calibri"/>
                <a:cs typeface="Calibri"/>
                <a:sym typeface="Calibri"/>
              </a:rPr>
              <a:t>oe</a:t>
            </a:r>
            <a:r>
              <a:rPr lang="nl" sz="6400" dirty="0">
                <a:solidFill>
                  <a:srgbClr val="404040"/>
                </a:solidFill>
                <a:latin typeface="Calibri"/>
                <a:ea typeface="Calibri"/>
                <a:cs typeface="Calibri"/>
                <a:sym typeface="Calibri"/>
              </a:rPr>
              <a:t>l?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rgbClr val="404040"/>
              </a:buClr>
              <a:buSzPct val="98181"/>
              <a:buNone/>
            </a:pPr>
            <a:r>
              <a:rPr lang="nl" sz="6400" u="sng" dirty="0">
                <a:solidFill>
                  <a:srgbClr val="404040"/>
                </a:solidFill>
                <a:latin typeface="Calibri"/>
                <a:ea typeface="Calibri"/>
                <a:cs typeface="Calibri"/>
                <a:sym typeface="Calibri"/>
              </a:rPr>
              <a:t>Ei</a:t>
            </a:r>
            <a:r>
              <a:rPr lang="nl" sz="6400" dirty="0">
                <a:solidFill>
                  <a:srgbClr val="404040"/>
                </a:solidFill>
                <a:latin typeface="Calibri"/>
                <a:ea typeface="Calibri"/>
                <a:cs typeface="Calibri"/>
                <a:sym typeface="Calibri"/>
              </a:rPr>
              <a:t>genlijk </a:t>
            </a:r>
            <a:endParaRPr sz="6400" dirty="0">
              <a:solidFill>
                <a:srgbClr val="404040"/>
              </a:solidFill>
              <a:latin typeface="Calibri"/>
              <a:ea typeface="Calibri"/>
              <a:cs typeface="Calibri"/>
              <a:sym typeface="Calibri"/>
            </a:endParaRPr>
          </a:p>
          <a:p>
            <a:pPr marL="342900" lvl="0" indent="0" algn="l" rtl="0">
              <a:lnSpc>
                <a:spcPct val="115000"/>
              </a:lnSpc>
              <a:spcBef>
                <a:spcPts val="900"/>
              </a:spcBef>
              <a:spcAft>
                <a:spcPts val="0"/>
              </a:spcAft>
              <a:buClr>
                <a:schemeClr val="dk1"/>
              </a:buClr>
              <a:buSzPct val="98181"/>
              <a:buNone/>
            </a:pPr>
            <a:endParaRPr sz="5500" dirty="0">
              <a:solidFill>
                <a:srgbClr val="404040"/>
              </a:solidFill>
            </a:endParaRPr>
          </a:p>
          <a:p>
            <a:pPr marL="342900" lvl="0" indent="0" algn="l" rtl="0">
              <a:lnSpc>
                <a:spcPct val="70000"/>
              </a:lnSpc>
              <a:spcBef>
                <a:spcPts val="900"/>
              </a:spcBef>
              <a:spcAft>
                <a:spcPts val="0"/>
              </a:spcAft>
              <a:buClr>
                <a:schemeClr val="dk1"/>
              </a:buClr>
              <a:buSzPct val="300000"/>
              <a:buNone/>
            </a:pPr>
            <a:endParaRPr sz="1800" dirty="0"/>
          </a:p>
          <a:p>
            <a:pPr marL="0" lvl="0" indent="0" algn="l" rtl="0">
              <a:lnSpc>
                <a:spcPct val="70000"/>
              </a:lnSpc>
              <a:spcBef>
                <a:spcPts val="800"/>
              </a:spcBef>
              <a:spcAft>
                <a:spcPts val="0"/>
              </a:spcAft>
              <a:buClr>
                <a:schemeClr val="dk1"/>
              </a:buClr>
              <a:buSzPct val="100000"/>
              <a:buNone/>
            </a:pPr>
            <a:endParaRPr sz="1800" dirty="0"/>
          </a:p>
          <a:p>
            <a:pPr marL="381000" lvl="0" indent="-266700" algn="l" rtl="0">
              <a:lnSpc>
                <a:spcPct val="70000"/>
              </a:lnSpc>
              <a:spcBef>
                <a:spcPts val="800"/>
              </a:spcBef>
              <a:spcAft>
                <a:spcPts val="0"/>
              </a:spcAft>
              <a:buClr>
                <a:schemeClr val="dk1"/>
              </a:buClr>
              <a:buSzPct val="100000"/>
              <a:buNone/>
            </a:pPr>
            <a:endParaRPr sz="1800" dirty="0"/>
          </a:p>
          <a:p>
            <a:pPr marL="0" lvl="0" indent="0" algn="l" rtl="0">
              <a:lnSpc>
                <a:spcPct val="70000"/>
              </a:lnSpc>
              <a:spcBef>
                <a:spcPts val="800"/>
              </a:spcBef>
              <a:spcAft>
                <a:spcPts val="0"/>
              </a:spcAft>
              <a:buClr>
                <a:schemeClr val="dk1"/>
              </a:buClr>
              <a:buSzPct val="100000"/>
              <a:buNone/>
            </a:pPr>
            <a:r>
              <a:rPr lang="nl" sz="1800" dirty="0"/>
              <a:t> </a:t>
            </a:r>
            <a:endParaRPr sz="1800" dirty="0"/>
          </a:p>
        </p:txBody>
      </p:sp>
      <p:pic>
        <p:nvPicPr>
          <p:cNvPr id="237" name="Google Shape;237;p41"/>
          <p:cNvPicPr preferRelativeResize="0"/>
          <p:nvPr/>
        </p:nvPicPr>
        <p:blipFill rotWithShape="1">
          <a:blip r:embed="rId3">
            <a:alphaModFix/>
          </a:blip>
          <a:srcRect/>
          <a:stretch/>
        </p:blipFill>
        <p:spPr>
          <a:xfrm>
            <a:off x="5212538" y="1480988"/>
            <a:ext cx="3302813" cy="33028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55A6E-83A1-0587-0D24-B95A06F95848}"/>
              </a:ext>
            </a:extLst>
          </p:cNvPr>
          <p:cNvSpPr>
            <a:spLocks noGrp="1"/>
          </p:cNvSpPr>
          <p:nvPr>
            <p:ph type="ctrTitle"/>
          </p:nvPr>
        </p:nvSpPr>
        <p:spPr>
          <a:xfrm>
            <a:off x="1143000" y="1811257"/>
            <a:ext cx="6858000" cy="1790700"/>
          </a:xfrm>
        </p:spPr>
        <p:txBody>
          <a:bodyPr>
            <a:noAutofit/>
          </a:bodyPr>
          <a:lstStyle/>
          <a:p>
            <a:r>
              <a:rPr lang="nl-BE" sz="3600" dirty="0">
                <a:latin typeface="Calibri" panose="020F0502020204030204" pitchFamily="34" charset="0"/>
                <a:cs typeface="Calibri" panose="020F0502020204030204" pitchFamily="34" charset="0"/>
              </a:rPr>
              <a:t>Ga naar de </a:t>
            </a:r>
            <a:r>
              <a:rPr lang="nl-BE" sz="3600" dirty="0" err="1">
                <a:latin typeface="Calibri" panose="020F0502020204030204" pitchFamily="34" charset="0"/>
                <a:cs typeface="Calibri" panose="020F0502020204030204" pitchFamily="34" charset="0"/>
              </a:rPr>
              <a:t>powerpoint</a:t>
            </a:r>
            <a:r>
              <a:rPr lang="nl-BE" sz="3600" dirty="0">
                <a:latin typeface="Calibri" panose="020F0502020204030204" pitchFamily="34" charset="0"/>
                <a:cs typeface="Calibri" panose="020F0502020204030204" pitchFamily="34" charset="0"/>
              </a:rPr>
              <a:t> van fase 1 (startzinnen) voor meer info en concrete werkvormen stap voor stap </a:t>
            </a:r>
          </a:p>
        </p:txBody>
      </p:sp>
    </p:spTree>
    <p:extLst>
      <p:ext uri="{BB962C8B-B14F-4D97-AF65-F5344CB8AC3E}">
        <p14:creationId xmlns:p14="http://schemas.microsoft.com/office/powerpoint/2010/main" val="409816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ctrTitle"/>
          </p:nvPr>
        </p:nvSpPr>
        <p:spPr>
          <a:xfrm>
            <a:off x="311700" y="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l" dirty="0"/>
              <a:t>SPREEKPORTFOLIO</a:t>
            </a:r>
            <a:endParaRPr dirty="0"/>
          </a:p>
        </p:txBody>
      </p:sp>
      <p:sp>
        <p:nvSpPr>
          <p:cNvPr id="135" name="Google Shape;135;p26"/>
          <p:cNvSpPr txBox="1">
            <a:spLocks noGrp="1"/>
          </p:cNvSpPr>
          <p:nvPr>
            <p:ph type="subTitle" idx="1"/>
          </p:nvPr>
        </p:nvSpPr>
        <p:spPr>
          <a:xfrm>
            <a:off x="83100" y="2298301"/>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sz="2400" dirty="0">
                <a:solidFill>
                  <a:schemeClr val="tx1"/>
                </a:solidFill>
              </a:rPr>
              <a:t>Fase 5</a:t>
            </a:r>
          </a:p>
          <a:p>
            <a:pPr marL="0" lvl="0" indent="0" algn="ctr" rtl="0">
              <a:spcBef>
                <a:spcPts val="0"/>
              </a:spcBef>
              <a:spcAft>
                <a:spcPts val="0"/>
              </a:spcAft>
              <a:buNone/>
            </a:pPr>
            <a:endParaRPr sz="2400" dirty="0">
              <a:solidFill>
                <a:schemeClr val="tx1"/>
              </a:solidFill>
            </a:endParaRPr>
          </a:p>
          <a:p>
            <a:pPr marL="0" lvl="0" indent="0" algn="ctr" rtl="0">
              <a:spcBef>
                <a:spcPts val="0"/>
              </a:spcBef>
              <a:spcAft>
                <a:spcPts val="0"/>
              </a:spcAft>
              <a:buNone/>
            </a:pPr>
            <a:r>
              <a:rPr lang="nl" sz="2400" dirty="0">
                <a:solidFill>
                  <a:schemeClr val="tx1"/>
                </a:solidFill>
              </a:rPr>
              <a:t>Niet blokkeren, maar communiceren</a:t>
            </a:r>
            <a:endParaRPr sz="24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6"/>
          <p:cNvSpPr txBox="1">
            <a:spLocks noGrp="1"/>
          </p:cNvSpPr>
          <p:nvPr>
            <p:ph type="title"/>
          </p:nvPr>
        </p:nvSpPr>
        <p:spPr>
          <a:xfrm>
            <a:off x="117488" y="273844"/>
            <a:ext cx="83979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sz="2700" b="1"/>
              <a:t>2. </a:t>
            </a:r>
            <a:r>
              <a:rPr lang="nl" sz="2700" b="1">
                <a:latin typeface="Calibri"/>
                <a:ea typeface="Calibri"/>
                <a:cs typeface="Calibri"/>
                <a:sym typeface="Calibri"/>
              </a:rPr>
              <a:t>Internationale woorden </a:t>
            </a:r>
            <a:endParaRPr sz="2700" b="1">
              <a:latin typeface="Calibri"/>
              <a:ea typeface="Calibri"/>
              <a:cs typeface="Calibri"/>
              <a:sym typeface="Calibri"/>
            </a:endParaRPr>
          </a:p>
          <a:p>
            <a:pPr marL="0" lvl="0" indent="0" algn="l" rtl="0">
              <a:lnSpc>
                <a:spcPct val="90000"/>
              </a:lnSpc>
              <a:spcBef>
                <a:spcPts val="0"/>
              </a:spcBef>
              <a:spcAft>
                <a:spcPts val="0"/>
              </a:spcAft>
              <a:buClr>
                <a:schemeClr val="dk1"/>
              </a:buClr>
              <a:buSzPts val="3300"/>
              <a:buFont typeface="Calibri"/>
              <a:buNone/>
            </a:pPr>
            <a:endParaRPr/>
          </a:p>
        </p:txBody>
      </p:sp>
      <p:sp>
        <p:nvSpPr>
          <p:cNvPr id="363" name="Google Shape;363;p5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400"/>
              <a:buNone/>
            </a:pPr>
            <a:endParaRPr/>
          </a:p>
          <a:p>
            <a:pPr marL="0" lvl="0" indent="0" algn="l" rtl="0">
              <a:lnSpc>
                <a:spcPct val="90000"/>
              </a:lnSpc>
              <a:spcBef>
                <a:spcPts val="0"/>
              </a:spcBef>
              <a:spcAft>
                <a:spcPts val="0"/>
              </a:spcAft>
              <a:buClr>
                <a:schemeClr val="dk1"/>
              </a:buClr>
              <a:buSzPts val="1400"/>
              <a:buNone/>
            </a:pPr>
            <a:endParaRPr>
              <a:latin typeface="Calibri"/>
              <a:ea typeface="Calibri"/>
              <a:cs typeface="Calibri"/>
              <a:sym typeface="Calibri"/>
            </a:endParaRPr>
          </a:p>
          <a:p>
            <a:pPr marL="0" lvl="0" indent="0" algn="l" rtl="0">
              <a:lnSpc>
                <a:spcPct val="90000"/>
              </a:lnSpc>
              <a:spcBef>
                <a:spcPts val="0"/>
              </a:spcBef>
              <a:spcAft>
                <a:spcPts val="0"/>
              </a:spcAft>
              <a:buClr>
                <a:schemeClr val="dk1"/>
              </a:buClr>
              <a:buSzPts val="1400"/>
              <a:buNone/>
            </a:pPr>
            <a:r>
              <a:rPr lang="nl">
                <a:latin typeface="Calibri"/>
                <a:ea typeface="Calibri"/>
                <a:cs typeface="Calibri"/>
                <a:sym typeface="Calibri"/>
              </a:rPr>
              <a:t>“Lieve, hoe zeg je ‘bus’ </a:t>
            </a:r>
            <a:endParaRPr>
              <a:latin typeface="Calibri"/>
              <a:ea typeface="Calibri"/>
              <a:cs typeface="Calibri"/>
              <a:sym typeface="Calibri"/>
            </a:endParaRPr>
          </a:p>
          <a:p>
            <a:pPr marL="0" lvl="0" indent="0" algn="l" rtl="0">
              <a:lnSpc>
                <a:spcPct val="90000"/>
              </a:lnSpc>
              <a:spcBef>
                <a:spcPts val="0"/>
              </a:spcBef>
              <a:spcAft>
                <a:spcPts val="0"/>
              </a:spcAft>
              <a:buClr>
                <a:schemeClr val="dk1"/>
              </a:buClr>
              <a:buSzPts val="1400"/>
              <a:buNone/>
            </a:pPr>
            <a:r>
              <a:rPr lang="nl">
                <a:latin typeface="Calibri"/>
                <a:ea typeface="Calibri"/>
                <a:cs typeface="Calibri"/>
                <a:sym typeface="Calibri"/>
              </a:rPr>
              <a:t>in het Nederlands?”</a:t>
            </a:r>
            <a:endParaRPr>
              <a:latin typeface="Calibri"/>
              <a:ea typeface="Calibri"/>
              <a:cs typeface="Calibri"/>
              <a:sym typeface="Calibri"/>
            </a:endParaRPr>
          </a:p>
          <a:p>
            <a:pPr marL="0" lvl="0" indent="0" algn="l" rtl="0">
              <a:lnSpc>
                <a:spcPct val="90000"/>
              </a:lnSpc>
              <a:spcBef>
                <a:spcPts val="0"/>
              </a:spcBef>
              <a:spcAft>
                <a:spcPts val="0"/>
              </a:spcAft>
              <a:buClr>
                <a:schemeClr val="dk1"/>
              </a:buClr>
              <a:buSzPts val="1400"/>
              <a:buNone/>
            </a:pPr>
            <a:endParaRPr/>
          </a:p>
          <a:p>
            <a:pPr marL="0" lvl="0" indent="0" algn="l" rtl="0">
              <a:lnSpc>
                <a:spcPct val="90000"/>
              </a:lnSpc>
              <a:spcBef>
                <a:spcPts val="800"/>
              </a:spcBef>
              <a:spcAft>
                <a:spcPts val="0"/>
              </a:spcAft>
              <a:buClr>
                <a:schemeClr val="dk1"/>
              </a:buClr>
              <a:buSzPts val="2100"/>
              <a:buNone/>
            </a:pPr>
            <a:endParaRPr/>
          </a:p>
        </p:txBody>
      </p:sp>
      <p:pic>
        <p:nvPicPr>
          <p:cNvPr id="364" name="Google Shape;364;p56"/>
          <p:cNvPicPr preferRelativeResize="0"/>
          <p:nvPr/>
        </p:nvPicPr>
        <p:blipFill rotWithShape="1">
          <a:blip r:embed="rId3">
            <a:alphaModFix/>
          </a:blip>
          <a:srcRect/>
          <a:stretch/>
        </p:blipFill>
        <p:spPr>
          <a:xfrm>
            <a:off x="4729390" y="0"/>
            <a:ext cx="4414609"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b="1">
                <a:latin typeface="Calibri"/>
                <a:ea typeface="Calibri"/>
                <a:cs typeface="Calibri"/>
                <a:sym typeface="Calibri"/>
              </a:rPr>
              <a:t>Welke internationale woorden ken je? </a:t>
            </a:r>
            <a:endParaRPr/>
          </a:p>
        </p:txBody>
      </p:sp>
      <p:sp>
        <p:nvSpPr>
          <p:cNvPr id="370" name="Google Shape;370;p5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nl"/>
              <a:t>Radio, flexibel, tv, internet, telefoon, film, bureau, basis, cinema, trein, cadeau, medicijn, park, supermarkt, boek, papier, voetbal, auto, pen, bus, actrice, dansen, water, auto, foto, skiën, smartphone, GSM, boek, computer, cd, dvd, expo, job, systeem, kwaliteit, shop, jeans, tafel, universiteit, professor, student, kalender, oven, politie, politiek, agent, minister, economie, basket,</a:t>
            </a:r>
            <a:endParaRPr/>
          </a:p>
          <a:p>
            <a:pPr marL="0" lvl="0" indent="0" algn="l" rtl="0">
              <a:lnSpc>
                <a:spcPct val="90000"/>
              </a:lnSpc>
              <a:spcBef>
                <a:spcPts val="800"/>
              </a:spcBef>
              <a:spcAft>
                <a:spcPts val="0"/>
              </a:spcAft>
              <a:buNone/>
            </a:pPr>
            <a:endParaRPr/>
          </a:p>
          <a:p>
            <a:pPr marL="0" lvl="0" indent="0" algn="l" rtl="0">
              <a:lnSpc>
                <a:spcPct val="90000"/>
              </a:lnSpc>
              <a:spcBef>
                <a:spcPts val="800"/>
              </a:spcBef>
              <a:spcAft>
                <a:spcPts val="0"/>
              </a:spcAft>
              <a:buNone/>
            </a:pPr>
            <a:r>
              <a:rPr lang="nl" i="1">
                <a:solidFill>
                  <a:srgbClr val="FF0000"/>
                </a:solidFill>
              </a:rPr>
              <a:t>Vervang dit lijstje door het lijstje van jouw cursisten. </a:t>
            </a:r>
            <a:endParaRPr i="1">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sz="2700" b="1"/>
              <a:t>3. </a:t>
            </a:r>
            <a:r>
              <a:rPr lang="nl" sz="2700" b="1">
                <a:latin typeface="Calibri"/>
                <a:ea typeface="Calibri"/>
                <a:cs typeface="Calibri"/>
                <a:sym typeface="Calibri"/>
              </a:rPr>
              <a:t>Lichaamstaal</a:t>
            </a:r>
            <a:r>
              <a:rPr lang="nl" sz="2700" b="1"/>
              <a:t> </a:t>
            </a:r>
            <a:endParaRPr sz="2700" b="1"/>
          </a:p>
        </p:txBody>
      </p:sp>
      <p:sp>
        <p:nvSpPr>
          <p:cNvPr id="376" name="Google Shape;376;p5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92500" lnSpcReduction="20000"/>
          </a:bodyPr>
          <a:lstStyle/>
          <a:p>
            <a:pPr marL="177800" lvl="0" indent="-173196" algn="l" rtl="0">
              <a:lnSpc>
                <a:spcPct val="90000"/>
              </a:lnSpc>
              <a:spcBef>
                <a:spcPts val="0"/>
              </a:spcBef>
              <a:spcAft>
                <a:spcPts val="0"/>
              </a:spcAft>
              <a:buClr>
                <a:schemeClr val="dk1"/>
              </a:buClr>
              <a:buSzPct val="109523"/>
              <a:buFont typeface="Calibri"/>
              <a:buChar char="-"/>
            </a:pPr>
            <a:r>
              <a:rPr lang="nl">
                <a:latin typeface="Calibri"/>
                <a:ea typeface="Calibri"/>
                <a:cs typeface="Calibri"/>
                <a:sym typeface="Calibri"/>
              </a:rPr>
              <a:t>‘t is koud</a:t>
            </a:r>
            <a:endParaRPr>
              <a:latin typeface="Calibri"/>
              <a:ea typeface="Calibri"/>
              <a:cs typeface="Calibri"/>
              <a:sym typeface="Calibri"/>
            </a:endParaRPr>
          </a:p>
          <a:p>
            <a:pPr marL="177800" lvl="0" indent="-173196" algn="l" rtl="0">
              <a:lnSpc>
                <a:spcPct val="90000"/>
              </a:lnSpc>
              <a:spcBef>
                <a:spcPts val="800"/>
              </a:spcBef>
              <a:spcAft>
                <a:spcPts val="0"/>
              </a:spcAft>
              <a:buClr>
                <a:schemeClr val="dk1"/>
              </a:buClr>
              <a:buSzPct val="109523"/>
              <a:buFont typeface="Calibri"/>
              <a:buChar char="-"/>
            </a:pPr>
            <a:r>
              <a:rPr lang="nl">
                <a:latin typeface="Calibri"/>
                <a:ea typeface="Calibri"/>
                <a:cs typeface="Calibri"/>
                <a:sym typeface="Calibri"/>
              </a:rPr>
              <a:t>‘t is warm</a:t>
            </a:r>
            <a:endParaRPr>
              <a:latin typeface="Calibri"/>
              <a:ea typeface="Calibri"/>
              <a:cs typeface="Calibri"/>
              <a:sym typeface="Calibri"/>
            </a:endParaRPr>
          </a:p>
          <a:p>
            <a:pPr marL="177800" lvl="0" indent="-173196" algn="l" rtl="0">
              <a:lnSpc>
                <a:spcPct val="90000"/>
              </a:lnSpc>
              <a:spcBef>
                <a:spcPts val="800"/>
              </a:spcBef>
              <a:spcAft>
                <a:spcPts val="0"/>
              </a:spcAft>
              <a:buClr>
                <a:schemeClr val="dk1"/>
              </a:buClr>
              <a:buSzPct val="109523"/>
              <a:buFont typeface="Calibri"/>
              <a:buChar char="-"/>
            </a:pPr>
            <a:r>
              <a:rPr lang="nl">
                <a:latin typeface="Calibri"/>
                <a:ea typeface="Calibri"/>
                <a:cs typeface="Calibri"/>
                <a:sym typeface="Calibri"/>
              </a:rPr>
              <a:t>een beetje</a:t>
            </a:r>
            <a:endParaRPr>
              <a:latin typeface="Calibri"/>
              <a:ea typeface="Calibri"/>
              <a:cs typeface="Calibri"/>
              <a:sym typeface="Calibri"/>
            </a:endParaRPr>
          </a:p>
          <a:p>
            <a:pPr marL="177800" lvl="0" indent="-173196" algn="l" rtl="0">
              <a:lnSpc>
                <a:spcPct val="90000"/>
              </a:lnSpc>
              <a:spcBef>
                <a:spcPts val="800"/>
              </a:spcBef>
              <a:spcAft>
                <a:spcPts val="0"/>
              </a:spcAft>
              <a:buClr>
                <a:schemeClr val="dk1"/>
              </a:buClr>
              <a:buSzPct val="109523"/>
              <a:buFont typeface="Calibri"/>
              <a:buChar char="-"/>
            </a:pPr>
            <a:r>
              <a:rPr lang="nl">
                <a:latin typeface="Calibri"/>
                <a:ea typeface="Calibri"/>
                <a:cs typeface="Calibri"/>
                <a:sym typeface="Calibri"/>
              </a:rPr>
              <a:t>vroeger</a:t>
            </a:r>
            <a:endParaRPr>
              <a:latin typeface="Calibri"/>
              <a:ea typeface="Calibri"/>
              <a:cs typeface="Calibri"/>
              <a:sym typeface="Calibri"/>
            </a:endParaRPr>
          </a:p>
          <a:p>
            <a:pPr marL="177800" lvl="0" indent="-173196" algn="l" rtl="0">
              <a:lnSpc>
                <a:spcPct val="90000"/>
              </a:lnSpc>
              <a:spcBef>
                <a:spcPts val="800"/>
              </a:spcBef>
              <a:spcAft>
                <a:spcPts val="0"/>
              </a:spcAft>
              <a:buClr>
                <a:schemeClr val="dk1"/>
              </a:buClr>
              <a:buSzPct val="109523"/>
              <a:buFont typeface="Calibri"/>
              <a:buChar char="-"/>
            </a:pPr>
            <a:r>
              <a:rPr lang="nl">
                <a:latin typeface="Calibri"/>
                <a:ea typeface="Calibri"/>
                <a:cs typeface="Calibri"/>
                <a:sym typeface="Calibri"/>
              </a:rPr>
              <a:t>nu</a:t>
            </a:r>
            <a:endParaRPr>
              <a:latin typeface="Calibri"/>
              <a:ea typeface="Calibri"/>
              <a:cs typeface="Calibri"/>
              <a:sym typeface="Calibri"/>
            </a:endParaRPr>
          </a:p>
          <a:p>
            <a:pPr marL="177800" lvl="0" indent="-173196" algn="l" rtl="0">
              <a:lnSpc>
                <a:spcPct val="90000"/>
              </a:lnSpc>
              <a:spcBef>
                <a:spcPts val="800"/>
              </a:spcBef>
              <a:spcAft>
                <a:spcPts val="0"/>
              </a:spcAft>
              <a:buClr>
                <a:schemeClr val="dk1"/>
              </a:buClr>
              <a:buSzPct val="109523"/>
              <a:buFont typeface="Calibri"/>
              <a:buChar char="-"/>
            </a:pPr>
            <a:r>
              <a:rPr lang="nl">
                <a:latin typeface="Calibri"/>
                <a:ea typeface="Calibri"/>
                <a:cs typeface="Calibri"/>
                <a:sym typeface="Calibri"/>
              </a:rPr>
              <a:t>later</a:t>
            </a:r>
            <a:endParaRPr>
              <a:latin typeface="Calibri"/>
              <a:ea typeface="Calibri"/>
              <a:cs typeface="Calibri"/>
              <a:sym typeface="Calibri"/>
            </a:endParaRPr>
          </a:p>
          <a:p>
            <a:pPr marL="177800" lvl="0" indent="-173196" algn="l" rtl="0">
              <a:lnSpc>
                <a:spcPct val="90000"/>
              </a:lnSpc>
              <a:spcBef>
                <a:spcPts val="800"/>
              </a:spcBef>
              <a:spcAft>
                <a:spcPts val="0"/>
              </a:spcAft>
              <a:buClr>
                <a:schemeClr val="dk1"/>
              </a:buClr>
              <a:buSzPct val="109523"/>
              <a:buFont typeface="Calibri"/>
              <a:buChar char="-"/>
            </a:pPr>
            <a:r>
              <a:rPr lang="nl">
                <a:latin typeface="Calibri"/>
                <a:ea typeface="Calibri"/>
                <a:cs typeface="Calibri"/>
                <a:sym typeface="Calibri"/>
              </a:rPr>
              <a:t>super</a:t>
            </a:r>
            <a:endParaRPr/>
          </a:p>
          <a:p>
            <a:pPr marL="177800" lvl="0" indent="-173196" algn="l" rtl="0">
              <a:lnSpc>
                <a:spcPct val="90000"/>
              </a:lnSpc>
              <a:spcBef>
                <a:spcPts val="800"/>
              </a:spcBef>
              <a:spcAft>
                <a:spcPts val="0"/>
              </a:spcAft>
              <a:buClr>
                <a:schemeClr val="dk1"/>
              </a:buClr>
              <a:buSzPct val="109523"/>
              <a:buFont typeface="Calibri"/>
              <a:buChar char="-"/>
            </a:pPr>
            <a:r>
              <a:rPr lang="nl">
                <a:latin typeface="Calibri"/>
                <a:ea typeface="Calibri"/>
                <a:cs typeface="Calibri"/>
                <a:sym typeface="Calibri"/>
              </a:rPr>
              <a:t>Ik ben moe. </a:t>
            </a:r>
            <a:endParaRPr/>
          </a:p>
          <a:p>
            <a:pPr marL="177800" lvl="0" indent="-173196" algn="l" rtl="0">
              <a:lnSpc>
                <a:spcPct val="90000"/>
              </a:lnSpc>
              <a:spcBef>
                <a:spcPts val="800"/>
              </a:spcBef>
              <a:spcAft>
                <a:spcPts val="0"/>
              </a:spcAft>
              <a:buClr>
                <a:schemeClr val="dk1"/>
              </a:buClr>
              <a:buSzPct val="109523"/>
              <a:buFont typeface="Calibri"/>
              <a:buChar char="-"/>
            </a:pPr>
            <a:r>
              <a:rPr lang="nl">
                <a:latin typeface="Calibri"/>
                <a:ea typeface="Calibri"/>
                <a:cs typeface="Calibri"/>
                <a:sym typeface="Calibri"/>
              </a:rPr>
              <a:t>Het is lekker. </a:t>
            </a:r>
            <a:endParaRPr>
              <a:latin typeface="Calibri"/>
              <a:ea typeface="Calibri"/>
              <a:cs typeface="Calibri"/>
              <a:sym typeface="Calibri"/>
            </a:endParaRPr>
          </a:p>
          <a:p>
            <a:pPr marL="177800" lvl="0" indent="-173196" algn="l" rtl="0">
              <a:lnSpc>
                <a:spcPct val="90000"/>
              </a:lnSpc>
              <a:spcBef>
                <a:spcPts val="800"/>
              </a:spcBef>
              <a:spcAft>
                <a:spcPts val="0"/>
              </a:spcAft>
              <a:buClr>
                <a:schemeClr val="dk1"/>
              </a:buClr>
              <a:buSzPct val="109523"/>
              <a:buFont typeface="Calibri"/>
              <a:buChar char="-"/>
            </a:pPr>
            <a:r>
              <a:rPr lang="nl">
                <a:latin typeface="Calibri"/>
                <a:ea typeface="Calibri"/>
                <a:cs typeface="Calibri"/>
                <a:sym typeface="Calibri"/>
              </a:rPr>
              <a:t>evenwicht = balans</a:t>
            </a:r>
            <a:endParaRPr>
              <a:latin typeface="Calibri"/>
              <a:ea typeface="Calibri"/>
              <a:cs typeface="Calibri"/>
              <a:sym typeface="Calibri"/>
            </a:endParaRPr>
          </a:p>
        </p:txBody>
      </p:sp>
      <p:pic>
        <p:nvPicPr>
          <p:cNvPr id="377" name="Google Shape;377;p58"/>
          <p:cNvPicPr preferRelativeResize="0"/>
          <p:nvPr/>
        </p:nvPicPr>
        <p:blipFill rotWithShape="1">
          <a:blip r:embed="rId3">
            <a:alphaModFix/>
          </a:blip>
          <a:srcRect/>
          <a:stretch/>
        </p:blipFill>
        <p:spPr>
          <a:xfrm>
            <a:off x="4321960" y="0"/>
            <a:ext cx="4822033"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sz="2700" b="1">
                <a:latin typeface="Calibri"/>
                <a:ea typeface="Calibri"/>
                <a:cs typeface="Calibri"/>
                <a:sym typeface="Calibri"/>
              </a:rPr>
              <a:t>4. Een voorbeeld geven (bijvoorbeeld)</a:t>
            </a:r>
            <a:endParaRPr sz="2700" b="1">
              <a:latin typeface="Calibri"/>
              <a:ea typeface="Calibri"/>
              <a:cs typeface="Calibri"/>
              <a:sym typeface="Calibri"/>
            </a:endParaRPr>
          </a:p>
        </p:txBody>
      </p:sp>
      <p:sp>
        <p:nvSpPr>
          <p:cNvPr id="383" name="Google Shape;383;p59"/>
          <p:cNvSpPr txBox="1">
            <a:spLocks noGrp="1"/>
          </p:cNvSpPr>
          <p:nvPr>
            <p:ph type="body" idx="1"/>
          </p:nvPr>
        </p:nvSpPr>
        <p:spPr>
          <a:xfrm>
            <a:off x="566681" y="1381613"/>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Clr>
                <a:schemeClr val="dk1"/>
              </a:buClr>
              <a:buSzPts val="2100"/>
              <a:buNone/>
            </a:pPr>
            <a:r>
              <a:rPr lang="nl">
                <a:latin typeface="Calibri"/>
                <a:ea typeface="Calibri"/>
                <a:cs typeface="Calibri"/>
                <a:sym typeface="Calibri"/>
              </a:rPr>
              <a:t>‘Bijvoorbeeld’</a:t>
            </a:r>
            <a:endParaRPr>
              <a:latin typeface="Calibri"/>
              <a:ea typeface="Calibri"/>
              <a:cs typeface="Calibri"/>
              <a:sym typeface="Calibri"/>
            </a:endParaRPr>
          </a:p>
          <a:p>
            <a:pPr marL="0" lvl="0" indent="0" algn="l" rtl="0">
              <a:lnSpc>
                <a:spcPct val="90000"/>
              </a:lnSpc>
              <a:spcBef>
                <a:spcPts val="800"/>
              </a:spcBef>
              <a:spcAft>
                <a:spcPts val="0"/>
              </a:spcAft>
              <a:buClr>
                <a:schemeClr val="dk1"/>
              </a:buClr>
              <a:buSzPts val="2100"/>
              <a:buNone/>
            </a:pPr>
            <a:r>
              <a:rPr lang="nl">
                <a:latin typeface="Calibri"/>
                <a:ea typeface="Calibri"/>
                <a:cs typeface="Calibri"/>
                <a:sym typeface="Calibri"/>
              </a:rPr>
              <a:t>‘Begrijp je wat ik bedoel?’</a:t>
            </a:r>
            <a:endParaRPr>
              <a:latin typeface="Calibri"/>
              <a:ea typeface="Calibri"/>
              <a:cs typeface="Calibri"/>
              <a:sym typeface="Calibri"/>
            </a:endParaRPr>
          </a:p>
          <a:p>
            <a:pPr marL="0" lvl="0" indent="0" algn="l" rtl="0">
              <a:lnSpc>
                <a:spcPct val="90000"/>
              </a:lnSpc>
              <a:spcBef>
                <a:spcPts val="800"/>
              </a:spcBef>
              <a:spcAft>
                <a:spcPts val="0"/>
              </a:spcAft>
              <a:buClr>
                <a:schemeClr val="dk1"/>
              </a:buClr>
              <a:buSzPts val="2100"/>
              <a:buNone/>
            </a:pPr>
            <a:endParaRPr>
              <a:latin typeface="Calibri"/>
              <a:ea typeface="Calibri"/>
              <a:cs typeface="Calibri"/>
              <a:sym typeface="Calibri"/>
            </a:endParaRPr>
          </a:p>
          <a:p>
            <a:pPr marL="342900" lvl="0" indent="-254000" algn="l" rtl="0">
              <a:lnSpc>
                <a:spcPct val="90000"/>
              </a:lnSpc>
              <a:spcBef>
                <a:spcPts val="800"/>
              </a:spcBef>
              <a:spcAft>
                <a:spcPts val="0"/>
              </a:spcAft>
              <a:buClr>
                <a:schemeClr val="dk1"/>
              </a:buClr>
              <a:buSzPts val="1400"/>
              <a:buChar char="●"/>
            </a:pPr>
            <a:r>
              <a:rPr lang="nl">
                <a:latin typeface="Calibri"/>
                <a:ea typeface="Calibri"/>
                <a:cs typeface="Calibri"/>
                <a:sym typeface="Calibri"/>
              </a:rPr>
              <a:t>Demo</a:t>
            </a:r>
            <a:endParaRPr>
              <a:latin typeface="Calibri"/>
              <a:ea typeface="Calibri"/>
              <a:cs typeface="Calibri"/>
              <a:sym typeface="Calibri"/>
            </a:endParaRPr>
          </a:p>
          <a:p>
            <a:pPr marL="342900" lvl="0" indent="-254000" algn="l" rtl="0">
              <a:lnSpc>
                <a:spcPct val="90000"/>
              </a:lnSpc>
              <a:spcBef>
                <a:spcPts val="0"/>
              </a:spcBef>
              <a:spcAft>
                <a:spcPts val="0"/>
              </a:spcAft>
              <a:buClr>
                <a:schemeClr val="dk1"/>
              </a:buClr>
              <a:buSzPts val="1400"/>
              <a:buChar char="●"/>
            </a:pPr>
            <a:r>
              <a:rPr lang="nl">
                <a:latin typeface="Calibri"/>
                <a:ea typeface="Calibri"/>
                <a:cs typeface="Calibri"/>
                <a:sym typeface="Calibri"/>
              </a:rPr>
              <a:t>Per 2</a:t>
            </a:r>
            <a:endParaRPr>
              <a:latin typeface="Calibri"/>
              <a:ea typeface="Calibri"/>
              <a:cs typeface="Calibri"/>
              <a:sym typeface="Calibri"/>
            </a:endParaRPr>
          </a:p>
          <a:p>
            <a:pPr marL="0" lvl="0" indent="0" algn="l" rtl="0">
              <a:lnSpc>
                <a:spcPct val="90000"/>
              </a:lnSpc>
              <a:spcBef>
                <a:spcPts val="800"/>
              </a:spcBef>
              <a:spcAft>
                <a:spcPts val="0"/>
              </a:spcAft>
              <a:buClr>
                <a:schemeClr val="dk1"/>
              </a:buClr>
              <a:buSzPts val="2100"/>
              <a:buNone/>
            </a:pPr>
            <a:endParaRPr/>
          </a:p>
        </p:txBody>
      </p:sp>
      <p:pic>
        <p:nvPicPr>
          <p:cNvPr id="384" name="Google Shape;384;p59"/>
          <p:cNvPicPr preferRelativeResize="0"/>
          <p:nvPr/>
        </p:nvPicPr>
        <p:blipFill rotWithShape="1">
          <a:blip r:embed="rId3">
            <a:alphaModFix/>
          </a:blip>
          <a:srcRect/>
          <a:stretch/>
        </p:blipFill>
        <p:spPr>
          <a:xfrm>
            <a:off x="5205469" y="1204969"/>
            <a:ext cx="3938531" cy="39385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b="1">
                <a:latin typeface="Calibri"/>
                <a:ea typeface="Calibri"/>
                <a:cs typeface="Calibri"/>
                <a:sym typeface="Calibri"/>
              </a:rPr>
              <a:t>Bijvoorbeeld (DRILL)</a:t>
            </a:r>
            <a:endParaRPr b="1">
              <a:latin typeface="Calibri"/>
              <a:ea typeface="Calibri"/>
              <a:cs typeface="Calibri"/>
              <a:sym typeface="Calibri"/>
            </a:endParaRPr>
          </a:p>
        </p:txBody>
      </p:sp>
      <p:sp>
        <p:nvSpPr>
          <p:cNvPr id="390" name="Google Shape;390;p6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90000"/>
              </a:lnSpc>
              <a:spcBef>
                <a:spcPts val="0"/>
              </a:spcBef>
              <a:spcAft>
                <a:spcPts val="0"/>
              </a:spcAft>
              <a:buClr>
                <a:schemeClr val="dk1"/>
              </a:buClr>
              <a:buSzPts val="2700"/>
              <a:buNone/>
            </a:pPr>
            <a:r>
              <a:rPr lang="nl" sz="2700" b="1">
                <a:latin typeface="Calibri"/>
                <a:ea typeface="Calibri"/>
                <a:cs typeface="Calibri"/>
                <a:sym typeface="Calibri"/>
              </a:rPr>
              <a:t>Ik hou van </a:t>
            </a:r>
            <a:r>
              <a:rPr lang="nl" sz="2700" i="1">
                <a:latin typeface="Calibri"/>
                <a:ea typeface="Calibri"/>
                <a:cs typeface="Calibri"/>
                <a:sym typeface="Calibri"/>
              </a:rPr>
              <a:t>groenten</a:t>
            </a:r>
            <a:r>
              <a:rPr lang="nl" sz="2700">
                <a:latin typeface="Calibri"/>
                <a:ea typeface="Calibri"/>
                <a:cs typeface="Calibri"/>
                <a:sym typeface="Calibri"/>
              </a:rPr>
              <a:t> (</a:t>
            </a:r>
            <a:r>
              <a:rPr lang="nl" sz="2700" i="1">
                <a:solidFill>
                  <a:srgbClr val="00B050"/>
                </a:solidFill>
                <a:latin typeface="Calibri"/>
                <a:ea typeface="Calibri"/>
                <a:cs typeface="Calibri"/>
                <a:sym typeface="Calibri"/>
              </a:rPr>
              <a:t>groenten, fruit, auto’s, muziek, kleuren, drank, familie, dessertjes, film, reizen, series, talen, dansen, kleren, apps, meubelen, sport, …</a:t>
            </a:r>
            <a:r>
              <a:rPr lang="nl" sz="2700">
                <a:solidFill>
                  <a:srgbClr val="00B050"/>
                </a:solidFill>
                <a:latin typeface="Calibri"/>
                <a:ea typeface="Calibri"/>
                <a:cs typeface="Calibri"/>
                <a:sym typeface="Calibri"/>
              </a:rPr>
              <a:t>)</a:t>
            </a:r>
            <a:endParaRPr>
              <a:solidFill>
                <a:srgbClr val="00B050"/>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2700"/>
              <a:buNone/>
            </a:pPr>
            <a:r>
              <a:rPr lang="nl" sz="2700" b="1">
                <a:latin typeface="Calibri"/>
                <a:ea typeface="Calibri"/>
                <a:cs typeface="Calibri"/>
                <a:sym typeface="Calibri"/>
              </a:rPr>
              <a:t>Begr</a:t>
            </a:r>
            <a:r>
              <a:rPr lang="nl" sz="2700" b="1" u="sng">
                <a:latin typeface="Calibri"/>
                <a:ea typeface="Calibri"/>
                <a:cs typeface="Calibri"/>
                <a:sym typeface="Calibri"/>
              </a:rPr>
              <a:t>ij</a:t>
            </a:r>
            <a:r>
              <a:rPr lang="nl" sz="2700" b="1">
                <a:latin typeface="Calibri"/>
                <a:ea typeface="Calibri"/>
                <a:cs typeface="Calibri"/>
                <a:sym typeface="Calibri"/>
              </a:rPr>
              <a:t>p je (wat ik bed</a:t>
            </a:r>
            <a:r>
              <a:rPr lang="nl" sz="2700" b="1" u="sng">
                <a:latin typeface="Calibri"/>
                <a:ea typeface="Calibri"/>
                <a:cs typeface="Calibri"/>
                <a:sym typeface="Calibri"/>
              </a:rPr>
              <a:t>oe</a:t>
            </a:r>
            <a:r>
              <a:rPr lang="nl" sz="2700" b="1">
                <a:latin typeface="Calibri"/>
                <a:ea typeface="Calibri"/>
                <a:cs typeface="Calibri"/>
                <a:sym typeface="Calibri"/>
              </a:rPr>
              <a:t>l)? </a:t>
            </a:r>
            <a:endParaRPr b="1">
              <a:latin typeface="Calibri"/>
              <a:ea typeface="Calibri"/>
              <a:cs typeface="Calibri"/>
              <a:sym typeface="Calibri"/>
            </a:endParaRPr>
          </a:p>
          <a:p>
            <a:pPr marL="0" lvl="0" indent="0" algn="l" rtl="0">
              <a:lnSpc>
                <a:spcPct val="90000"/>
              </a:lnSpc>
              <a:spcBef>
                <a:spcPts val="800"/>
              </a:spcBef>
              <a:spcAft>
                <a:spcPts val="0"/>
              </a:spcAft>
              <a:buClr>
                <a:srgbClr val="FF0000"/>
              </a:buClr>
              <a:buSzPts val="2700"/>
              <a:buNone/>
            </a:pPr>
            <a:r>
              <a:rPr lang="nl" sz="2700">
                <a:solidFill>
                  <a:srgbClr val="FF0000"/>
                </a:solidFill>
                <a:latin typeface="Calibri"/>
                <a:ea typeface="Calibri"/>
                <a:cs typeface="Calibri"/>
                <a:sym typeface="Calibri"/>
              </a:rPr>
              <a:t>NEE!</a:t>
            </a:r>
            <a:endParaRPr>
              <a:latin typeface="Calibri"/>
              <a:ea typeface="Calibri"/>
              <a:cs typeface="Calibri"/>
              <a:sym typeface="Calibri"/>
            </a:endParaRPr>
          </a:p>
          <a:p>
            <a:pPr marL="0" lvl="0" indent="0" algn="l" rtl="0">
              <a:lnSpc>
                <a:spcPct val="90000"/>
              </a:lnSpc>
              <a:spcBef>
                <a:spcPts val="800"/>
              </a:spcBef>
              <a:spcAft>
                <a:spcPts val="0"/>
              </a:spcAft>
              <a:buClr>
                <a:schemeClr val="dk1"/>
              </a:buClr>
              <a:buSzPts val="2700"/>
              <a:buNone/>
            </a:pPr>
            <a:r>
              <a:rPr lang="nl" sz="2700" b="1">
                <a:latin typeface="Calibri"/>
                <a:ea typeface="Calibri"/>
                <a:cs typeface="Calibri"/>
                <a:sym typeface="Calibri"/>
              </a:rPr>
              <a:t>Bijv</a:t>
            </a:r>
            <a:r>
              <a:rPr lang="nl" sz="2700" b="1" u="sng">
                <a:latin typeface="Calibri"/>
                <a:ea typeface="Calibri"/>
                <a:cs typeface="Calibri"/>
                <a:sym typeface="Calibri"/>
              </a:rPr>
              <a:t>oo</a:t>
            </a:r>
            <a:r>
              <a:rPr lang="nl" sz="2700" b="1">
                <a:latin typeface="Calibri"/>
                <a:ea typeface="Calibri"/>
                <a:cs typeface="Calibri"/>
                <a:sym typeface="Calibri"/>
              </a:rPr>
              <a:t>rbeeld</a:t>
            </a:r>
            <a:r>
              <a:rPr lang="nl" sz="2700">
                <a:latin typeface="Calibri"/>
                <a:ea typeface="Calibri"/>
                <a:cs typeface="Calibri"/>
                <a:sym typeface="Calibri"/>
              </a:rPr>
              <a:t>: </a:t>
            </a:r>
            <a:r>
              <a:rPr lang="nl" sz="2700" i="1">
                <a:solidFill>
                  <a:srgbClr val="00B050"/>
                </a:solidFill>
                <a:latin typeface="Calibri"/>
                <a:ea typeface="Calibri"/>
                <a:cs typeface="Calibri"/>
                <a:sym typeface="Calibri"/>
              </a:rPr>
              <a:t>komkommer, tomaten, sla, …</a:t>
            </a:r>
            <a:endParaRPr i="1">
              <a:solidFill>
                <a:srgbClr val="00B050"/>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2700"/>
              <a:buNone/>
            </a:pPr>
            <a:r>
              <a:rPr lang="nl" sz="2700" b="1">
                <a:latin typeface="Calibri"/>
                <a:ea typeface="Calibri"/>
                <a:cs typeface="Calibri"/>
                <a:sym typeface="Calibri"/>
              </a:rPr>
              <a:t>Begr</a:t>
            </a:r>
            <a:r>
              <a:rPr lang="nl" sz="2700" b="1" u="sng">
                <a:latin typeface="Calibri"/>
                <a:ea typeface="Calibri"/>
                <a:cs typeface="Calibri"/>
                <a:sym typeface="Calibri"/>
              </a:rPr>
              <a:t>ij</a:t>
            </a:r>
            <a:r>
              <a:rPr lang="nl" sz="2700" b="1">
                <a:latin typeface="Calibri"/>
                <a:ea typeface="Calibri"/>
                <a:cs typeface="Calibri"/>
                <a:sym typeface="Calibri"/>
              </a:rPr>
              <a:t>p je (wat ik bed</a:t>
            </a:r>
            <a:r>
              <a:rPr lang="nl" sz="2700" b="1" u="sng">
                <a:latin typeface="Calibri"/>
                <a:ea typeface="Calibri"/>
                <a:cs typeface="Calibri"/>
                <a:sym typeface="Calibri"/>
              </a:rPr>
              <a:t>oe</a:t>
            </a:r>
            <a:r>
              <a:rPr lang="nl" sz="2700" b="1">
                <a:latin typeface="Calibri"/>
                <a:ea typeface="Calibri"/>
                <a:cs typeface="Calibri"/>
                <a:sym typeface="Calibri"/>
              </a:rPr>
              <a:t>l)? </a:t>
            </a:r>
            <a:endParaRPr b="1">
              <a:latin typeface="Calibri"/>
              <a:ea typeface="Calibri"/>
              <a:cs typeface="Calibri"/>
              <a:sym typeface="Calibri"/>
            </a:endParaRPr>
          </a:p>
          <a:p>
            <a:pPr marL="0" lvl="0" indent="0" algn="l" rtl="0">
              <a:lnSpc>
                <a:spcPct val="90000"/>
              </a:lnSpc>
              <a:spcBef>
                <a:spcPts val="800"/>
              </a:spcBef>
              <a:spcAft>
                <a:spcPts val="0"/>
              </a:spcAft>
              <a:buClr>
                <a:srgbClr val="FF0000"/>
              </a:buClr>
              <a:buSzPts val="2700"/>
              <a:buNone/>
            </a:pPr>
            <a:r>
              <a:rPr lang="nl" sz="2700">
                <a:solidFill>
                  <a:srgbClr val="FF0000"/>
                </a:solidFill>
                <a:latin typeface="Calibri"/>
                <a:ea typeface="Calibri"/>
                <a:cs typeface="Calibri"/>
                <a:sym typeface="Calibri"/>
              </a:rPr>
              <a:t>JA!</a:t>
            </a:r>
            <a:endParaRPr sz="2700">
              <a:solidFill>
                <a:srgbClr val="FF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5625"/>
              <a:buFont typeface="Calibri"/>
              <a:buNone/>
            </a:pPr>
            <a:r>
              <a:rPr lang="nl" sz="3200" b="1">
                <a:latin typeface="Calibri"/>
                <a:ea typeface="Calibri"/>
                <a:cs typeface="Calibri"/>
                <a:sym typeface="Calibri"/>
              </a:rPr>
              <a:t>5. Kort en simpel beschrijven = BASISwoordenschat activeren</a:t>
            </a:r>
            <a:br>
              <a:rPr lang="nl" sz="3800" b="1"/>
            </a:br>
            <a:endParaRPr sz="1500" b="1"/>
          </a:p>
          <a:p>
            <a:pPr marL="0" lvl="0" indent="0" algn="l" rtl="0">
              <a:lnSpc>
                <a:spcPct val="90000"/>
              </a:lnSpc>
              <a:spcBef>
                <a:spcPts val="0"/>
              </a:spcBef>
              <a:spcAft>
                <a:spcPts val="0"/>
              </a:spcAft>
              <a:buClr>
                <a:schemeClr val="dk1"/>
              </a:buClr>
              <a:buSzPct val="185000"/>
              <a:buFont typeface="Calibri"/>
              <a:buNone/>
            </a:pPr>
            <a:r>
              <a:rPr lang="nl" sz="2000" b="1">
                <a:solidFill>
                  <a:srgbClr val="FF0000"/>
                </a:solidFill>
                <a:latin typeface="Calibri"/>
                <a:ea typeface="Calibri"/>
                <a:cs typeface="Calibri"/>
                <a:sym typeface="Calibri"/>
              </a:rPr>
              <a:t>Het is…</a:t>
            </a:r>
            <a:endParaRPr sz="2000" b="1">
              <a:solidFill>
                <a:srgbClr val="FF0000"/>
              </a:solidFill>
              <a:latin typeface="Calibri"/>
              <a:ea typeface="Calibri"/>
              <a:cs typeface="Calibri"/>
              <a:sym typeface="Calibri"/>
            </a:endParaRPr>
          </a:p>
        </p:txBody>
      </p:sp>
      <p:graphicFrame>
        <p:nvGraphicFramePr>
          <p:cNvPr id="396" name="Google Shape;396;p61"/>
          <p:cNvGraphicFramePr/>
          <p:nvPr/>
        </p:nvGraphicFramePr>
        <p:xfrm>
          <a:off x="699563" y="1437094"/>
          <a:ext cx="7265600" cy="3369300"/>
        </p:xfrm>
        <a:graphic>
          <a:graphicData uri="http://schemas.openxmlformats.org/drawingml/2006/table">
            <a:tbl>
              <a:tblPr>
                <a:noFill/>
                <a:tableStyleId>{EB6ACE0E-20C4-4F13-BC4F-92E0805F8777}</a:tableStyleId>
              </a:tblPr>
              <a:tblGrid>
                <a:gridCol w="2837450">
                  <a:extLst>
                    <a:ext uri="{9D8B030D-6E8A-4147-A177-3AD203B41FA5}">
                      <a16:colId xmlns:a16="http://schemas.microsoft.com/office/drawing/2014/main" val="20000"/>
                    </a:ext>
                  </a:extLst>
                </a:gridCol>
                <a:gridCol w="1704550">
                  <a:extLst>
                    <a:ext uri="{9D8B030D-6E8A-4147-A177-3AD203B41FA5}">
                      <a16:colId xmlns:a16="http://schemas.microsoft.com/office/drawing/2014/main" val="20001"/>
                    </a:ext>
                  </a:extLst>
                </a:gridCol>
                <a:gridCol w="2723600">
                  <a:extLst>
                    <a:ext uri="{9D8B030D-6E8A-4147-A177-3AD203B41FA5}">
                      <a16:colId xmlns:a16="http://schemas.microsoft.com/office/drawing/2014/main" val="20002"/>
                    </a:ext>
                  </a:extLst>
                </a:gridCol>
              </a:tblGrid>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b="1" u="none" strike="noStrike" cap="none">
                          <a:latin typeface="Calibri"/>
                          <a:ea typeface="Calibri"/>
                          <a:cs typeface="Calibri"/>
                          <a:sym typeface="Calibri"/>
                        </a:rPr>
                        <a:t>Kwaliteiten </a:t>
                      </a:r>
                      <a:endParaRPr sz="1200" b="1"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b="1" u="none" strike="noStrike" cap="none">
                          <a:latin typeface="Calibri"/>
                          <a:ea typeface="Calibri"/>
                          <a:cs typeface="Calibri"/>
                          <a:sym typeface="Calibri"/>
                        </a:rPr>
                        <a:t>Kleuren </a:t>
                      </a:r>
                      <a:endParaRPr sz="1200" b="1"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b="1" u="none" strike="noStrike" cap="none">
                          <a:latin typeface="Calibri"/>
                          <a:ea typeface="Calibri"/>
                          <a:cs typeface="Calibri"/>
                          <a:sym typeface="Calibri"/>
                        </a:rPr>
                        <a:t>Om (rest) te + verbum </a:t>
                      </a:r>
                      <a:endParaRPr sz="1200" b="1"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0"/>
                  </a:ext>
                </a:extLst>
              </a:tr>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Groot &gt; &lt; klein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Wit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Om te eten </a:t>
                      </a:r>
                      <a:endParaRPr sz="12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Lang &gt; &lt; kort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Geel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Om te drinken </a:t>
                      </a:r>
                      <a:endParaRPr sz="12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Mooi &gt; &lt; lelijk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Oranje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Om te spelen </a:t>
                      </a:r>
                      <a:endParaRPr sz="12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Warm &gt; &lt; koud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Roos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Om te werken </a:t>
                      </a:r>
                      <a:endParaRPr sz="12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Dik &gt; &lt; dun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Rood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Om te poetsen </a:t>
                      </a:r>
                      <a:endParaRPr sz="12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Rond &gt; &lt; vierkant</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Paars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Om te schrijven </a:t>
                      </a:r>
                      <a:endParaRPr sz="12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Lekker &gt; &lt; vies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Blauw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Om te …</a:t>
                      </a:r>
                      <a:endParaRPr sz="12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Moeilijk &gt; &lt; gemakkelijk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Groen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8"/>
                  </a:ext>
                </a:extLst>
              </a:tr>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Tof &gt; &lt; stom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Bruin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09"/>
                  </a:ext>
                </a:extLst>
              </a:tr>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Interessant &gt; &lt; saai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Grijs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10"/>
                  </a:ext>
                </a:extLst>
              </a:tr>
              <a:tr h="280775">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r>
                        <a:rPr lang="nl" sz="1200" u="none" strike="noStrike" cap="none">
                          <a:latin typeface="Calibri"/>
                          <a:ea typeface="Calibri"/>
                          <a:cs typeface="Calibri"/>
                          <a:sym typeface="Calibri"/>
                        </a:rPr>
                        <a:t>Zwart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1425" marR="51425" marT="0" marB="0"/>
                </a:tc>
                <a:extLst>
                  <a:ext uri="{0D108BD9-81ED-4DB2-BD59-A6C34878D82A}">
                    <a16:rowId xmlns:a16="http://schemas.microsoft.com/office/drawing/2014/main" val="10011"/>
                  </a:ext>
                </a:extLst>
              </a:tr>
            </a:tbl>
          </a:graphicData>
        </a:graphic>
      </p:graphicFrame>
      <p:sp>
        <p:nvSpPr>
          <p:cNvPr id="397" name="Google Shape;397;p61"/>
          <p:cNvSpPr txBox="1"/>
          <p:nvPr/>
        </p:nvSpPr>
        <p:spPr>
          <a:xfrm>
            <a:off x="813863" y="1669069"/>
            <a:ext cx="2250000" cy="2250000"/>
          </a:xfrm>
          <a:prstGeom prst="rect">
            <a:avLst/>
          </a:prstGeom>
          <a:noFill/>
          <a:ln>
            <a:noFill/>
          </a:ln>
        </p:spPr>
        <p:txBody>
          <a:bodyPr spcFirstLastPara="1" wrap="square" lIns="68575" tIns="68575" rIns="68575" bIns="68575" anchor="ctr" anchorCtr="0">
            <a:noAutofit/>
          </a:bodyPr>
          <a:lstStyle/>
          <a:p>
            <a:pPr marL="0" marR="0" lvl="0" indent="0" algn="l" rtl="0">
              <a:lnSpc>
                <a:spcPct val="107916"/>
              </a:lnSpc>
              <a:spcBef>
                <a:spcPts val="0"/>
              </a:spcBef>
              <a:spcAft>
                <a:spcPts val="60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Font typeface="Calibri"/>
              <a:buNone/>
            </a:pPr>
            <a:r>
              <a:rPr lang="nl">
                <a:latin typeface="Calibri"/>
                <a:ea typeface="Calibri"/>
                <a:cs typeface="Calibri"/>
                <a:sym typeface="Calibri"/>
              </a:rPr>
              <a:t>En dan nu: de praktijk! ;-)</a:t>
            </a:r>
            <a:endParaRPr>
              <a:latin typeface="Calibri"/>
              <a:ea typeface="Calibri"/>
              <a:cs typeface="Calibri"/>
              <a:sym typeface="Calibri"/>
            </a:endParaRPr>
          </a:p>
        </p:txBody>
      </p:sp>
      <p:pic>
        <p:nvPicPr>
          <p:cNvPr id="404" name="Google Shape;404;p62"/>
          <p:cNvPicPr preferRelativeResize="0"/>
          <p:nvPr/>
        </p:nvPicPr>
        <p:blipFill rotWithShape="1">
          <a:blip r:embed="rId3">
            <a:alphaModFix/>
          </a:blip>
          <a:srcRect/>
          <a:stretch/>
        </p:blipFill>
        <p:spPr>
          <a:xfrm>
            <a:off x="1283779" y="1165544"/>
            <a:ext cx="6750844" cy="37004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nl" sz="3200" b="1" dirty="0">
                <a:latin typeface="Arial"/>
                <a:ea typeface="Arial"/>
                <a:cs typeface="Arial"/>
                <a:sym typeface="Arial"/>
              </a:rPr>
              <a:t>Wat zijn spreekstrategieën? </a:t>
            </a:r>
            <a:endParaRPr sz="3200" dirty="0"/>
          </a:p>
        </p:txBody>
      </p:sp>
      <p:sp>
        <p:nvSpPr>
          <p:cNvPr id="410" name="Google Shape;410;p6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nl" dirty="0">
                <a:latin typeface="Arial"/>
                <a:ea typeface="Arial"/>
                <a:cs typeface="Arial"/>
                <a:sym typeface="Arial"/>
              </a:rPr>
              <a:t>Trucjes (abracadabra simsalabim hocus pocus pilatus pats)</a:t>
            </a:r>
            <a:endParaRPr dirty="0"/>
          </a:p>
          <a:p>
            <a:pPr marL="0" lvl="0" indent="0" algn="l" rtl="0">
              <a:lnSpc>
                <a:spcPct val="90000"/>
              </a:lnSpc>
              <a:spcBef>
                <a:spcPts val="800"/>
              </a:spcBef>
              <a:spcAft>
                <a:spcPts val="0"/>
              </a:spcAft>
              <a:buClr>
                <a:schemeClr val="dk1"/>
              </a:buClr>
              <a:buSzPts val="2100"/>
              <a:buNone/>
            </a:pPr>
            <a:endParaRPr dirty="0">
              <a:latin typeface="Arial"/>
              <a:ea typeface="Arial"/>
              <a:cs typeface="Arial"/>
              <a:sym typeface="Aria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Blokkeer je? Heb je stress? </a:t>
            </a:r>
            <a:endParaRPr dirty="0">
              <a:solidFill>
                <a:srgbClr val="FF0000"/>
              </a:solidFil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Geen probleem! D</a:t>
            </a:r>
            <a:r>
              <a:rPr lang="nl" dirty="0">
                <a:solidFill>
                  <a:srgbClr val="FF0000"/>
                </a:solidFill>
              </a:rPr>
              <a:t>at is normaal. </a:t>
            </a:r>
            <a:endParaRPr dirty="0">
              <a:solidFill>
                <a:srgbClr val="FF0000"/>
              </a:solidFil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Adem goed. </a:t>
            </a:r>
            <a:endParaRPr dirty="0">
              <a:solidFill>
                <a:srgbClr val="FF0000"/>
              </a:solidFil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Kies een trucje. </a:t>
            </a:r>
            <a:endParaRPr dirty="0">
              <a:solidFill>
                <a:srgbClr val="FF0000"/>
              </a:solidFill>
            </a:endParaRPr>
          </a:p>
          <a:p>
            <a:pPr marL="177800" lvl="0" indent="-171450" algn="l" rtl="0">
              <a:lnSpc>
                <a:spcPct val="90000"/>
              </a:lnSpc>
              <a:spcBef>
                <a:spcPts val="800"/>
              </a:spcBef>
              <a:spcAft>
                <a:spcPts val="0"/>
              </a:spcAft>
              <a:buClr>
                <a:schemeClr val="dk1"/>
              </a:buClr>
              <a:buSzPts val="2100"/>
              <a:buChar char="•"/>
            </a:pPr>
            <a:r>
              <a:rPr lang="nl" dirty="0">
                <a:solidFill>
                  <a:srgbClr val="FF0000"/>
                </a:solidFill>
                <a:latin typeface="Arial"/>
                <a:ea typeface="Arial"/>
                <a:cs typeface="Arial"/>
                <a:sym typeface="Arial"/>
              </a:rPr>
              <a:t>Ga door met de communicatie.</a:t>
            </a:r>
            <a:r>
              <a:rPr lang="nl" dirty="0">
                <a:latin typeface="Arial"/>
                <a:ea typeface="Arial"/>
                <a:cs typeface="Arial"/>
                <a:sym typeface="Arial"/>
              </a:rPr>
              <a:t> </a:t>
            </a:r>
            <a:endParaRPr dirty="0"/>
          </a:p>
        </p:txBody>
      </p:sp>
      <p:pic>
        <p:nvPicPr>
          <p:cNvPr id="2" name="Afbeelding 1" descr="Vrouw die buiten mediteert">
            <a:extLst>
              <a:ext uri="{FF2B5EF4-FFF2-40B4-BE49-F238E27FC236}">
                <a16:creationId xmlns:a16="http://schemas.microsoft.com/office/drawing/2014/main" id="{CE1CF172-6CC2-3BE6-DABF-B94B53C4A1BD}"/>
              </a:ext>
            </a:extLst>
          </p:cNvPr>
          <p:cNvPicPr>
            <a:picLocks noChangeAspect="1"/>
          </p:cNvPicPr>
          <p:nvPr/>
        </p:nvPicPr>
        <p:blipFill>
          <a:blip r:embed="rId3"/>
          <a:stretch>
            <a:fillRect/>
          </a:stretch>
        </p:blipFill>
        <p:spPr>
          <a:xfrm>
            <a:off x="5119502" y="2101977"/>
            <a:ext cx="3039666" cy="202757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a:latin typeface="Calibri"/>
                <a:ea typeface="Calibri"/>
                <a:cs typeface="Calibri"/>
                <a:sym typeface="Calibri"/>
              </a:rPr>
              <a:t>De spreekstrategieën = de trucjes</a:t>
            </a:r>
            <a:endParaRPr/>
          </a:p>
        </p:txBody>
      </p:sp>
      <p:sp>
        <p:nvSpPr>
          <p:cNvPr id="416" name="Google Shape;416;p6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rgbClr val="FF0000"/>
              </a:buClr>
              <a:buSzPts val="2100"/>
              <a:buChar char="•"/>
            </a:pPr>
            <a:r>
              <a:rPr lang="nl" b="1">
                <a:solidFill>
                  <a:srgbClr val="FF0000"/>
                </a:solidFill>
                <a:latin typeface="Calibri"/>
                <a:ea typeface="Calibri"/>
                <a:cs typeface="Calibri"/>
                <a:sym typeface="Calibri"/>
              </a:rPr>
              <a:t>De ander helpt je altijd!</a:t>
            </a:r>
            <a:endParaRPr/>
          </a:p>
          <a:p>
            <a:pPr marL="381000" lvl="0" indent="-374650" algn="l" rtl="0">
              <a:lnSpc>
                <a:spcPct val="90000"/>
              </a:lnSpc>
              <a:spcBef>
                <a:spcPts val="800"/>
              </a:spcBef>
              <a:spcAft>
                <a:spcPts val="0"/>
              </a:spcAft>
              <a:buClr>
                <a:schemeClr val="dk1"/>
              </a:buClr>
              <a:buSzPts val="2100"/>
              <a:buAutoNum type="arabicParenR"/>
            </a:pPr>
            <a:r>
              <a:rPr lang="nl" b="1">
                <a:latin typeface="Calibri"/>
                <a:ea typeface="Calibri"/>
                <a:cs typeface="Calibri"/>
                <a:sym typeface="Calibri"/>
              </a:rPr>
              <a:t>STARTZINNEN</a:t>
            </a:r>
            <a:endParaRPr/>
          </a:p>
          <a:p>
            <a:pPr marL="381000" lvl="0" indent="-374650" algn="l" rtl="0">
              <a:lnSpc>
                <a:spcPct val="90000"/>
              </a:lnSpc>
              <a:spcBef>
                <a:spcPts val="800"/>
              </a:spcBef>
              <a:spcAft>
                <a:spcPts val="0"/>
              </a:spcAft>
              <a:buClr>
                <a:schemeClr val="dk1"/>
              </a:buClr>
              <a:buSzPts val="2100"/>
              <a:buAutoNum type="arabicParenR"/>
            </a:pPr>
            <a:r>
              <a:rPr lang="nl" b="1">
                <a:latin typeface="Calibri"/>
                <a:ea typeface="Calibri"/>
                <a:cs typeface="Calibri"/>
                <a:sym typeface="Calibri"/>
              </a:rPr>
              <a:t>INTERNATIONALE woorden</a:t>
            </a:r>
            <a:endParaRPr/>
          </a:p>
          <a:p>
            <a:pPr marL="381000" lvl="0" indent="-374650" algn="l" rtl="0">
              <a:lnSpc>
                <a:spcPct val="90000"/>
              </a:lnSpc>
              <a:spcBef>
                <a:spcPts val="800"/>
              </a:spcBef>
              <a:spcAft>
                <a:spcPts val="0"/>
              </a:spcAft>
              <a:buClr>
                <a:schemeClr val="dk1"/>
              </a:buClr>
              <a:buSzPts val="2100"/>
              <a:buAutoNum type="arabicParenR"/>
            </a:pPr>
            <a:r>
              <a:rPr lang="nl" b="1">
                <a:latin typeface="Calibri"/>
                <a:ea typeface="Calibri"/>
                <a:cs typeface="Calibri"/>
                <a:sym typeface="Calibri"/>
              </a:rPr>
              <a:t>LICHAAMstaal</a:t>
            </a:r>
            <a:endParaRPr b="1">
              <a:latin typeface="Calibri"/>
              <a:ea typeface="Calibri"/>
              <a:cs typeface="Calibri"/>
              <a:sym typeface="Calibri"/>
            </a:endParaRPr>
          </a:p>
          <a:p>
            <a:pPr marL="381000" lvl="0" indent="-374650" algn="l" rtl="0">
              <a:lnSpc>
                <a:spcPct val="90000"/>
              </a:lnSpc>
              <a:spcBef>
                <a:spcPts val="800"/>
              </a:spcBef>
              <a:spcAft>
                <a:spcPts val="0"/>
              </a:spcAft>
              <a:buClr>
                <a:schemeClr val="dk1"/>
              </a:buClr>
              <a:buSzPts val="2100"/>
              <a:buAutoNum type="arabicParenR"/>
            </a:pPr>
            <a:r>
              <a:rPr lang="nl" b="1">
                <a:latin typeface="Calibri"/>
                <a:ea typeface="Calibri"/>
                <a:cs typeface="Calibri"/>
                <a:sym typeface="Calibri"/>
              </a:rPr>
              <a:t>BIJVOORBEELD</a:t>
            </a:r>
            <a:endParaRPr/>
          </a:p>
          <a:p>
            <a:pPr marL="381000" lvl="0" indent="-374650" algn="l" rtl="0">
              <a:lnSpc>
                <a:spcPct val="90000"/>
              </a:lnSpc>
              <a:spcBef>
                <a:spcPts val="800"/>
              </a:spcBef>
              <a:spcAft>
                <a:spcPts val="0"/>
              </a:spcAft>
              <a:buClr>
                <a:schemeClr val="dk1"/>
              </a:buClr>
              <a:buSzPts val="2100"/>
              <a:buFont typeface="Arial"/>
              <a:buAutoNum type="arabicParenR"/>
            </a:pPr>
            <a:r>
              <a:rPr lang="nl" b="1">
                <a:latin typeface="Calibri"/>
                <a:ea typeface="Calibri"/>
                <a:cs typeface="Calibri"/>
                <a:sym typeface="Calibri"/>
              </a:rPr>
              <a:t>KORT en SIMPEL beschrijven (BASIS-woordenschat)</a:t>
            </a:r>
            <a:endParaRPr/>
          </a:p>
          <a:p>
            <a:pPr marL="0" lvl="0" indent="0" algn="l" rtl="0">
              <a:lnSpc>
                <a:spcPct val="90000"/>
              </a:lnSpc>
              <a:spcBef>
                <a:spcPts val="800"/>
              </a:spcBef>
              <a:spcAft>
                <a:spcPts val="0"/>
              </a:spcAft>
              <a:buClr>
                <a:schemeClr val="dk1"/>
              </a:buClr>
              <a:buSzPts val="2100"/>
              <a:buNone/>
            </a:pP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A4C0F-D538-40B3-27DB-BACD812092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0D6AD2-377A-7AA6-C574-0470EC8BFBAD}"/>
              </a:ext>
            </a:extLst>
          </p:cNvPr>
          <p:cNvSpPr>
            <a:spLocks noGrp="1"/>
          </p:cNvSpPr>
          <p:nvPr>
            <p:ph type="ctrTitle"/>
          </p:nvPr>
        </p:nvSpPr>
        <p:spPr/>
        <p:txBody>
          <a:bodyPr/>
          <a:lstStyle/>
          <a:p>
            <a:r>
              <a:rPr lang="nl-BE" dirty="0">
                <a:latin typeface="+mj-lt"/>
                <a:cs typeface="Calibri" panose="020F0502020204030204" pitchFamily="34" charset="0"/>
              </a:rPr>
              <a:t>Extra strategieën</a:t>
            </a:r>
          </a:p>
        </p:txBody>
      </p:sp>
      <p:sp>
        <p:nvSpPr>
          <p:cNvPr id="3" name="Ondertitel 2">
            <a:extLst>
              <a:ext uri="{FF2B5EF4-FFF2-40B4-BE49-F238E27FC236}">
                <a16:creationId xmlns:a16="http://schemas.microsoft.com/office/drawing/2014/main" id="{8E0DFE54-9A29-4F23-61E8-EA0C9C570EF9}"/>
              </a:ext>
            </a:extLst>
          </p:cNvPr>
          <p:cNvSpPr>
            <a:spLocks noGrp="1"/>
          </p:cNvSpPr>
          <p:nvPr>
            <p:ph type="subTitle" idx="1"/>
          </p:nvPr>
        </p:nvSpPr>
        <p:spPr/>
        <p:txBody>
          <a:bodyPr/>
          <a:lstStyle/>
          <a:p>
            <a:r>
              <a:rPr lang="nl-BE" dirty="0" err="1">
                <a:latin typeface="Calibri" panose="020F0502020204030204" pitchFamily="34" charset="0"/>
                <a:cs typeface="Calibri" panose="020F0502020204030204" pitchFamily="34" charset="0"/>
              </a:rPr>
              <a:t>rarara</a:t>
            </a:r>
            <a:r>
              <a:rPr lang="nl-BE"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9250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r>
              <a:rPr lang="nl" sz="3600" b="1" dirty="0">
                <a:latin typeface="+mj-lt"/>
                <a:ea typeface="Calibri"/>
                <a:cs typeface="Calibri"/>
                <a:sym typeface="Calibri"/>
              </a:rPr>
              <a:t>COMMUNICATIE </a:t>
            </a:r>
            <a:endParaRPr sz="3600" b="1" dirty="0">
              <a:latin typeface="+mj-lt"/>
              <a:ea typeface="Calibri"/>
              <a:cs typeface="Calibri"/>
              <a:sym typeface="Calibri"/>
            </a:endParaRPr>
          </a:p>
          <a:p>
            <a:pPr marL="0" lvl="0" indent="0" algn="ctr" rtl="0">
              <a:lnSpc>
                <a:spcPct val="90000"/>
              </a:lnSpc>
              <a:spcBef>
                <a:spcPts val="0"/>
              </a:spcBef>
              <a:spcAft>
                <a:spcPts val="0"/>
              </a:spcAft>
              <a:buClr>
                <a:schemeClr val="dk1"/>
              </a:buClr>
              <a:buSzPts val="4500"/>
              <a:buFont typeface="Calibri"/>
              <a:buNone/>
            </a:pPr>
            <a:r>
              <a:rPr lang="nl" sz="3600" b="1" dirty="0">
                <a:latin typeface="+mj-lt"/>
                <a:ea typeface="Calibri"/>
                <a:cs typeface="Calibri"/>
                <a:sym typeface="Calibri"/>
              </a:rPr>
              <a:t>strategieën</a:t>
            </a:r>
            <a:endParaRPr sz="3600" dirty="0">
              <a:latin typeface="+mj-lt"/>
            </a:endParaRPr>
          </a:p>
        </p:txBody>
      </p:sp>
      <p:sp>
        <p:nvSpPr>
          <p:cNvPr id="141" name="Google Shape;141;p27"/>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nl" dirty="0">
                <a:latin typeface="Calibri"/>
                <a:ea typeface="Calibri"/>
                <a:cs typeface="Calibri"/>
                <a:sym typeface="Calibri"/>
              </a:rPr>
              <a:t>Ik begrijp jou. </a:t>
            </a:r>
            <a:endParaRPr dirty="0"/>
          </a:p>
          <a:p>
            <a:pPr marL="0" lvl="0" indent="0" algn="ctr" rtl="0">
              <a:lnSpc>
                <a:spcPct val="90000"/>
              </a:lnSpc>
              <a:spcBef>
                <a:spcPts val="800"/>
              </a:spcBef>
              <a:spcAft>
                <a:spcPts val="0"/>
              </a:spcAft>
              <a:buClr>
                <a:schemeClr val="dk1"/>
              </a:buClr>
              <a:buSzPts val="1800"/>
              <a:buNone/>
            </a:pPr>
            <a:r>
              <a:rPr lang="nl" dirty="0">
                <a:latin typeface="Calibri"/>
                <a:ea typeface="Calibri"/>
                <a:cs typeface="Calibri"/>
                <a:sym typeface="Calibri"/>
              </a:rPr>
              <a:t>Jij begrijpt mij.</a:t>
            </a:r>
            <a:endParaRPr dirty="0"/>
          </a:p>
        </p:txBody>
      </p:sp>
      <p:pic>
        <p:nvPicPr>
          <p:cNvPr id="142" name="Google Shape;142;p27" descr="Afbeeldingsresultaat voor begrijpen"/>
          <p:cNvPicPr preferRelativeResize="0"/>
          <p:nvPr/>
        </p:nvPicPr>
        <p:blipFill rotWithShape="1">
          <a:blip r:embed="rId3">
            <a:alphaModFix/>
          </a:blip>
          <a:srcRect/>
          <a:stretch/>
        </p:blipFill>
        <p:spPr>
          <a:xfrm>
            <a:off x="374806" y="2701528"/>
            <a:ext cx="2700725" cy="233162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Play"/>
              <a:buNone/>
            </a:pPr>
            <a:r>
              <a:rPr lang="nl" sz="2700" b="1" dirty="0">
                <a:latin typeface="Calibri" panose="020F0502020204030204" pitchFamily="34" charset="0"/>
                <a:cs typeface="Calibri" panose="020F0502020204030204" pitchFamily="34" charset="0"/>
              </a:rPr>
              <a:t>6. </a:t>
            </a:r>
            <a:r>
              <a:rPr lang="nl" sz="2700" b="1" dirty="0">
                <a:latin typeface="Calibri" panose="020F0502020204030204" pitchFamily="34" charset="0"/>
                <a:ea typeface="Arial"/>
                <a:cs typeface="Calibri" panose="020F0502020204030204" pitchFamily="34" charset="0"/>
                <a:sym typeface="Arial"/>
              </a:rPr>
              <a:t>Kort switchen naar een andere taal</a:t>
            </a:r>
            <a:endParaRPr sz="2700" b="1" dirty="0">
              <a:latin typeface="Calibri" panose="020F0502020204030204" pitchFamily="34" charset="0"/>
              <a:ea typeface="Arial"/>
              <a:cs typeface="Calibri" panose="020F0502020204030204" pitchFamily="34" charset="0"/>
              <a:sym typeface="Arial"/>
            </a:endParaRPr>
          </a:p>
        </p:txBody>
      </p:sp>
      <p:sp>
        <p:nvSpPr>
          <p:cNvPr id="441" name="Google Shape;441;p68"/>
          <p:cNvSpPr txBox="1">
            <a:spLocks noGrp="1"/>
          </p:cNvSpPr>
          <p:nvPr>
            <p:ph type="body" idx="1"/>
          </p:nvPr>
        </p:nvSpPr>
        <p:spPr>
          <a:xfrm>
            <a:off x="628650" y="1305600"/>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a:p>
            <a:pPr marL="1028700" lvl="0" indent="342900" algn="l" rtl="0">
              <a:lnSpc>
                <a:spcPct val="90000"/>
              </a:lnSpc>
              <a:spcBef>
                <a:spcPts val="800"/>
              </a:spcBef>
              <a:spcAft>
                <a:spcPts val="0"/>
              </a:spcAft>
              <a:buClr>
                <a:schemeClr val="dk1"/>
              </a:buClr>
              <a:buSzPts val="2100"/>
              <a:buNone/>
            </a:pPr>
            <a:r>
              <a:rPr lang="nl" i="1"/>
              <a:t>u</a:t>
            </a:r>
            <a:r>
              <a:rPr lang="nl" i="1">
                <a:latin typeface="Arial"/>
                <a:ea typeface="Arial"/>
                <a:cs typeface="Arial"/>
                <a:sym typeface="Arial"/>
              </a:rPr>
              <a:t>itleggen in een contacttaal</a:t>
            </a:r>
            <a:endParaRPr i="1">
              <a:latin typeface="Arial"/>
              <a:ea typeface="Arial"/>
              <a:cs typeface="Arial"/>
              <a:sym typeface="Arial"/>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p:txBody>
      </p:sp>
      <p:sp>
        <p:nvSpPr>
          <p:cNvPr id="442" name="Google Shape;442;p68"/>
          <p:cNvSpPr/>
          <p:nvPr/>
        </p:nvSpPr>
        <p:spPr>
          <a:xfrm>
            <a:off x="496069" y="1268119"/>
            <a:ext cx="5587500" cy="6267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nl" sz="2100">
                <a:solidFill>
                  <a:schemeClr val="dk1"/>
                </a:solidFill>
                <a:latin typeface="Calibri"/>
                <a:ea typeface="Calibri"/>
                <a:cs typeface="Calibri"/>
                <a:sym typeface="Calibri"/>
              </a:rPr>
              <a:t>“Dit is moeilijk voor mij in het Nederlands.”</a:t>
            </a:r>
            <a:endParaRPr sz="1400">
              <a:solidFill>
                <a:schemeClr val="dk1"/>
              </a:solidFill>
              <a:latin typeface="Calibri"/>
              <a:ea typeface="Calibri"/>
              <a:cs typeface="Calibri"/>
              <a:sym typeface="Calibri"/>
            </a:endParaRPr>
          </a:p>
        </p:txBody>
      </p:sp>
      <p:sp>
        <p:nvSpPr>
          <p:cNvPr id="443" name="Google Shape;443;p68"/>
          <p:cNvSpPr/>
          <p:nvPr/>
        </p:nvSpPr>
        <p:spPr>
          <a:xfrm>
            <a:off x="628650" y="2623988"/>
            <a:ext cx="4295100" cy="6267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nl" sz="2100">
                <a:solidFill>
                  <a:schemeClr val="dk1"/>
                </a:solidFill>
                <a:latin typeface="Calibri"/>
                <a:ea typeface="Calibri"/>
                <a:cs typeface="Calibri"/>
                <a:sym typeface="Calibri"/>
              </a:rPr>
              <a:t>“Begrijp je wat ik bedoel?”</a:t>
            </a:r>
            <a:endParaRPr sz="1400">
              <a:solidFill>
                <a:schemeClr val="dk1"/>
              </a:solidFill>
              <a:latin typeface="Calibri"/>
              <a:ea typeface="Calibri"/>
              <a:cs typeface="Calibri"/>
              <a:sym typeface="Calibri"/>
            </a:endParaRPr>
          </a:p>
        </p:txBody>
      </p:sp>
      <p:sp>
        <p:nvSpPr>
          <p:cNvPr id="444" name="Google Shape;444;p68"/>
          <p:cNvSpPr/>
          <p:nvPr/>
        </p:nvSpPr>
        <p:spPr>
          <a:xfrm>
            <a:off x="2454263" y="3720525"/>
            <a:ext cx="6292500" cy="10836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nl" sz="2100">
                <a:solidFill>
                  <a:schemeClr val="dk1"/>
                </a:solidFill>
                <a:latin typeface="Calibri"/>
                <a:ea typeface="Calibri"/>
                <a:cs typeface="Calibri"/>
                <a:sym typeface="Calibri"/>
              </a:rPr>
              <a:t>“Hoe zeg je dat in het Nederlands ‘</a:t>
            </a:r>
            <a:r>
              <a:rPr lang="nl" sz="2100" i="1">
                <a:solidFill>
                  <a:schemeClr val="dk1"/>
                </a:solidFill>
                <a:latin typeface="Calibri"/>
                <a:ea typeface="Calibri"/>
                <a:cs typeface="Calibri"/>
                <a:sym typeface="Calibri"/>
              </a:rPr>
              <a:t>magasin</a:t>
            </a:r>
            <a:r>
              <a:rPr lang="nl" sz="21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p:txBody>
      </p:sp>
      <p:sp>
        <p:nvSpPr>
          <p:cNvPr id="445" name="Google Shape;445;p68"/>
          <p:cNvSpPr/>
          <p:nvPr/>
        </p:nvSpPr>
        <p:spPr>
          <a:xfrm>
            <a:off x="5680880" y="2067636"/>
            <a:ext cx="2466900" cy="1013400"/>
          </a:xfrm>
          <a:prstGeom prst="wedgeRoundRectCallout">
            <a:avLst>
              <a:gd name="adj1" fmla="val -20833"/>
              <a:gd name="adj2" fmla="val 62500"/>
              <a:gd name="adj3" fmla="val 0"/>
            </a:avLst>
          </a:prstGeom>
          <a:solidFill>
            <a:schemeClr val="accent1"/>
          </a:solidFill>
          <a:ln w="19050" cap="flat" cmpd="sng">
            <a:solidFill>
              <a:srgbClr val="0F465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nl" sz="1400">
                <a:solidFill>
                  <a:schemeClr val="lt1"/>
                </a:solidFill>
                <a:latin typeface="Arial"/>
                <a:ea typeface="Arial"/>
                <a:cs typeface="Arial"/>
                <a:sym typeface="Arial"/>
              </a:rPr>
              <a:t>Ik hou van </a:t>
            </a:r>
            <a:r>
              <a:rPr lang="nl" sz="1400" i="1">
                <a:solidFill>
                  <a:schemeClr val="lt1"/>
                </a:solidFill>
                <a:latin typeface="Arial"/>
                <a:ea typeface="Arial"/>
                <a:cs typeface="Arial"/>
                <a:sym typeface="Arial"/>
              </a:rPr>
              <a:t>TRAVEL.</a:t>
            </a:r>
            <a:r>
              <a:rPr lang="nl" sz="1400">
                <a:solidFill>
                  <a:schemeClr val="lt1"/>
                </a:solidFill>
                <a:latin typeface="Arial"/>
                <a:ea typeface="Arial"/>
                <a:cs typeface="Arial"/>
                <a:sym typeface="Arial"/>
              </a:rPr>
              <a:t> </a:t>
            </a:r>
            <a:endParaRPr sz="1100"/>
          </a:p>
          <a:p>
            <a:pPr marL="0" marR="0" lvl="0" indent="0" algn="ctr" rtl="0">
              <a:spcBef>
                <a:spcPts val="0"/>
              </a:spcBef>
              <a:spcAft>
                <a:spcPts val="0"/>
              </a:spcAft>
              <a:buNone/>
            </a:pPr>
            <a:r>
              <a:rPr lang="nl" sz="1400">
                <a:solidFill>
                  <a:schemeClr val="lt1"/>
                </a:solidFill>
                <a:latin typeface="Arial"/>
                <a:ea typeface="Arial"/>
                <a:cs typeface="Arial"/>
                <a:sym typeface="Arial"/>
              </a:rPr>
              <a:t>Begrijp je wat ik bedoel?</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Play"/>
              <a:buNone/>
            </a:pPr>
            <a:r>
              <a:rPr lang="nl" sz="2700" b="1"/>
              <a:t>7. </a:t>
            </a:r>
            <a:r>
              <a:rPr lang="nl" sz="2700" b="1">
                <a:latin typeface="Arial"/>
                <a:ea typeface="Arial"/>
                <a:cs typeface="Arial"/>
                <a:sym typeface="Arial"/>
              </a:rPr>
              <a:t>De vraag herhalen in het antwoord</a:t>
            </a:r>
            <a:endParaRPr sz="2700" b="1">
              <a:latin typeface="Arial"/>
              <a:ea typeface="Arial"/>
              <a:cs typeface="Arial"/>
              <a:sym typeface="Arial"/>
            </a:endParaRPr>
          </a:p>
        </p:txBody>
      </p:sp>
      <p:sp>
        <p:nvSpPr>
          <p:cNvPr id="452" name="Google Shape;452;p69"/>
          <p:cNvSpPr txBox="1">
            <a:spLocks noGrp="1"/>
          </p:cNvSpPr>
          <p:nvPr>
            <p:ph type="body" idx="1"/>
          </p:nvPr>
        </p:nvSpPr>
        <p:spPr>
          <a:xfrm>
            <a:off x="628650" y="13431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p:txBody>
      </p:sp>
      <p:sp>
        <p:nvSpPr>
          <p:cNvPr id="453" name="Google Shape;453;p69"/>
          <p:cNvSpPr/>
          <p:nvPr/>
        </p:nvSpPr>
        <p:spPr>
          <a:xfrm>
            <a:off x="3890269" y="2648456"/>
            <a:ext cx="3668400" cy="6528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nl" sz="2100">
                <a:solidFill>
                  <a:schemeClr val="dk1"/>
                </a:solidFill>
                <a:latin typeface="Calibri"/>
                <a:ea typeface="Calibri"/>
                <a:cs typeface="Calibri"/>
                <a:sym typeface="Calibri"/>
              </a:rPr>
              <a:t>Wat ga ik dit weekend doen?</a:t>
            </a:r>
            <a:endParaRPr sz="1400">
              <a:solidFill>
                <a:schemeClr val="dk1"/>
              </a:solidFill>
              <a:latin typeface="Calibri"/>
              <a:ea typeface="Calibri"/>
              <a:cs typeface="Calibri"/>
              <a:sym typeface="Calibri"/>
            </a:endParaRPr>
          </a:p>
        </p:txBody>
      </p:sp>
      <p:sp>
        <p:nvSpPr>
          <p:cNvPr id="454" name="Google Shape;454;p69"/>
          <p:cNvSpPr/>
          <p:nvPr/>
        </p:nvSpPr>
        <p:spPr>
          <a:xfrm>
            <a:off x="744113" y="1631925"/>
            <a:ext cx="3511500" cy="6528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nl" sz="2100">
                <a:solidFill>
                  <a:schemeClr val="dk1"/>
                </a:solidFill>
                <a:latin typeface="Calibri"/>
                <a:ea typeface="Calibri"/>
                <a:cs typeface="Calibri"/>
                <a:sym typeface="Calibri"/>
              </a:rPr>
              <a:t>Wat ga je dit weekend doen?</a:t>
            </a:r>
            <a:endParaRPr sz="14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6"/>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nl-BE" b="1" dirty="0">
                <a:latin typeface="Calibri" panose="020F0502020204030204" pitchFamily="34" charset="0"/>
                <a:cs typeface="Calibri" panose="020F0502020204030204" pitchFamily="34" charset="0"/>
              </a:rPr>
              <a:t>Dilemma’s (inoefenformat)</a:t>
            </a:r>
            <a:endParaRPr dirty="0">
              <a:latin typeface="Calibri" panose="020F0502020204030204" pitchFamily="34" charset="0"/>
              <a:cs typeface="Calibri" panose="020F0502020204030204" pitchFamily="34" charset="0"/>
            </a:endParaRPr>
          </a:p>
        </p:txBody>
      </p:sp>
      <p:sp>
        <p:nvSpPr>
          <p:cNvPr id="643" name="Google Shape;643;p56"/>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fontScale="77500" lnSpcReduction="20000"/>
          </a:bodyPr>
          <a:lstStyle/>
          <a:p>
            <a:pPr marL="171450" indent="-161449">
              <a:spcBef>
                <a:spcPts val="0"/>
              </a:spcBef>
              <a:buSzPct val="100000"/>
            </a:pPr>
            <a:r>
              <a:rPr lang="nl-BE">
                <a:latin typeface="Arial"/>
                <a:ea typeface="Arial"/>
                <a:cs typeface="Arial"/>
                <a:sym typeface="Arial"/>
              </a:rPr>
              <a:t>Wat kies je: Netflix of cinema? </a:t>
            </a:r>
            <a:endParaRPr/>
          </a:p>
          <a:p>
            <a:pPr marL="171450" indent="-161449">
              <a:spcBef>
                <a:spcPts val="750"/>
              </a:spcBef>
              <a:buClr>
                <a:schemeClr val="accent6"/>
              </a:buClr>
              <a:buSzPct val="100000"/>
            </a:pPr>
            <a:r>
              <a:rPr lang="nl-BE" b="1">
                <a:solidFill>
                  <a:schemeClr val="accent6"/>
                </a:solidFill>
              </a:rPr>
              <a:t>Ik kies …</a:t>
            </a:r>
            <a:endParaRPr b="1">
              <a:solidFill>
                <a:schemeClr val="accent6"/>
              </a:solidFill>
            </a:endParaRPr>
          </a:p>
          <a:p>
            <a:pPr marL="171450" indent="-161449">
              <a:spcBef>
                <a:spcPts val="750"/>
              </a:spcBef>
              <a:buSzPct val="100000"/>
            </a:pPr>
            <a:r>
              <a:rPr lang="nl-BE">
                <a:latin typeface="Arial"/>
                <a:ea typeface="Arial"/>
                <a:cs typeface="Arial"/>
                <a:sym typeface="Arial"/>
              </a:rPr>
              <a:t>Waarom?</a:t>
            </a:r>
            <a:endParaRPr/>
          </a:p>
          <a:p>
            <a:pPr marL="171450" indent="-161449">
              <a:spcBef>
                <a:spcPts val="750"/>
              </a:spcBef>
              <a:buClr>
                <a:schemeClr val="accent6"/>
              </a:buClr>
              <a:buSzPct val="100000"/>
            </a:pPr>
            <a:r>
              <a:rPr lang="nl-BE" b="1">
                <a:solidFill>
                  <a:schemeClr val="accent6"/>
                </a:solidFill>
              </a:rPr>
              <a:t>Want …</a:t>
            </a:r>
            <a:endParaRPr b="1">
              <a:solidFill>
                <a:schemeClr val="accent6"/>
              </a:solidFill>
            </a:endParaRPr>
          </a:p>
          <a:p>
            <a:pPr marL="171450" indent="-58103">
              <a:spcBef>
                <a:spcPts val="750"/>
              </a:spcBef>
              <a:buSzPct val="100000"/>
              <a:buNone/>
            </a:pPr>
            <a:endParaRPr>
              <a:latin typeface="Arial"/>
              <a:ea typeface="Arial"/>
              <a:cs typeface="Arial"/>
              <a:sym typeface="Arial"/>
            </a:endParaRPr>
          </a:p>
          <a:p>
            <a:pPr marL="0" indent="0">
              <a:spcBef>
                <a:spcPts val="750"/>
              </a:spcBef>
              <a:buSzPct val="100000"/>
              <a:buNone/>
            </a:pPr>
            <a:r>
              <a:rPr lang="nl-BE" b="1">
                <a:latin typeface="Arial"/>
                <a:ea typeface="Arial"/>
                <a:cs typeface="Arial"/>
                <a:sym typeface="Arial"/>
              </a:rPr>
              <a:t>Blokkeer je? </a:t>
            </a:r>
            <a:r>
              <a:rPr lang="nl-BE"/>
              <a:t>Dat is </a:t>
            </a:r>
            <a:r>
              <a:rPr lang="nl-BE" b="1"/>
              <a:t>normaal</a:t>
            </a:r>
            <a:r>
              <a:rPr lang="nl-BE"/>
              <a:t>.</a:t>
            </a:r>
            <a:endParaRPr/>
          </a:p>
          <a:p>
            <a:pPr marL="0" indent="0">
              <a:spcBef>
                <a:spcPts val="750"/>
              </a:spcBef>
              <a:buSzPct val="100000"/>
              <a:buNone/>
            </a:pPr>
            <a:r>
              <a:rPr lang="nl-BE">
                <a:latin typeface="Arial"/>
                <a:ea typeface="Arial"/>
                <a:cs typeface="Arial"/>
                <a:sym typeface="Arial"/>
              </a:rPr>
              <a:t>Denk aan de </a:t>
            </a:r>
            <a:r>
              <a:rPr lang="nl-BE" b="1">
                <a:latin typeface="Arial"/>
                <a:ea typeface="Arial"/>
                <a:cs typeface="Arial"/>
                <a:sym typeface="Arial"/>
              </a:rPr>
              <a:t>spreekstrategieën</a:t>
            </a:r>
            <a:r>
              <a:rPr lang="nl-BE">
                <a:latin typeface="Arial"/>
                <a:ea typeface="Arial"/>
                <a:cs typeface="Arial"/>
                <a:sym typeface="Arial"/>
              </a:rPr>
              <a:t>. </a:t>
            </a:r>
            <a:endParaRPr/>
          </a:p>
          <a:p>
            <a:pPr marL="0" indent="0">
              <a:lnSpc>
                <a:spcPct val="150000"/>
              </a:lnSpc>
              <a:spcBef>
                <a:spcPts val="750"/>
              </a:spcBef>
              <a:buSzPct val="100000"/>
              <a:buNone/>
            </a:pPr>
            <a:r>
              <a:rPr lang="nl-BE" b="1">
                <a:latin typeface="Arial"/>
                <a:ea typeface="Arial"/>
                <a:cs typeface="Arial"/>
                <a:sym typeface="Arial"/>
              </a:rPr>
              <a:t>Help jezelf </a:t>
            </a:r>
            <a:r>
              <a:rPr lang="nl-BE">
                <a:latin typeface="Arial"/>
                <a:ea typeface="Arial"/>
                <a:cs typeface="Arial"/>
                <a:sym typeface="Arial"/>
              </a:rPr>
              <a:t>door een </a:t>
            </a:r>
            <a:r>
              <a:rPr lang="nl-BE">
                <a:solidFill>
                  <a:srgbClr val="FF0000"/>
                </a:solidFill>
                <a:latin typeface="Arial"/>
                <a:ea typeface="Arial"/>
                <a:cs typeface="Arial"/>
                <a:sym typeface="Arial"/>
              </a:rPr>
              <a:t>startzin</a:t>
            </a:r>
            <a:r>
              <a:rPr lang="nl-BE">
                <a:latin typeface="Arial"/>
                <a:ea typeface="Arial"/>
                <a:cs typeface="Arial"/>
                <a:sym typeface="Arial"/>
              </a:rPr>
              <a:t> </a:t>
            </a:r>
            <a:r>
              <a:rPr lang="nl-BE" i="1">
                <a:latin typeface="Arial"/>
                <a:ea typeface="Arial"/>
                <a:cs typeface="Arial"/>
                <a:sym typeface="Arial"/>
              </a:rPr>
              <a:t>(‘momentje’, ‘hoe zeg je dat in het Nederlands?’, kan je dat herhalen?’),</a:t>
            </a:r>
            <a:r>
              <a:rPr lang="nl-BE">
                <a:latin typeface="Arial"/>
                <a:ea typeface="Arial"/>
                <a:cs typeface="Arial"/>
                <a:sym typeface="Arial"/>
              </a:rPr>
              <a:t> een </a:t>
            </a:r>
            <a:r>
              <a:rPr lang="nl-BE">
                <a:solidFill>
                  <a:srgbClr val="FF0000"/>
                </a:solidFill>
                <a:latin typeface="Arial"/>
                <a:ea typeface="Arial"/>
                <a:cs typeface="Arial"/>
                <a:sym typeface="Arial"/>
              </a:rPr>
              <a:t>internationaal</a:t>
            </a:r>
            <a:r>
              <a:rPr lang="nl-BE">
                <a:latin typeface="Arial"/>
                <a:ea typeface="Arial"/>
                <a:cs typeface="Arial"/>
                <a:sym typeface="Arial"/>
              </a:rPr>
              <a:t> woord, </a:t>
            </a:r>
            <a:r>
              <a:rPr lang="nl-BE">
                <a:solidFill>
                  <a:srgbClr val="FF0000"/>
                </a:solidFill>
              </a:rPr>
              <a:t>bijv</a:t>
            </a:r>
            <a:r>
              <a:rPr lang="nl-BE">
                <a:solidFill>
                  <a:srgbClr val="FF0000"/>
                </a:solidFill>
                <a:latin typeface="Arial"/>
                <a:ea typeface="Arial"/>
                <a:cs typeface="Arial"/>
                <a:sym typeface="Arial"/>
              </a:rPr>
              <a:t>oorbeeld</a:t>
            </a:r>
            <a:r>
              <a:rPr lang="nl-BE">
                <a:latin typeface="Arial"/>
                <a:ea typeface="Arial"/>
                <a:cs typeface="Arial"/>
                <a:sym typeface="Arial"/>
              </a:rPr>
              <a:t>, een </a:t>
            </a:r>
            <a:r>
              <a:rPr lang="nl-BE">
                <a:solidFill>
                  <a:srgbClr val="FF0000"/>
                </a:solidFill>
                <a:latin typeface="Arial"/>
                <a:ea typeface="Arial"/>
                <a:cs typeface="Arial"/>
                <a:sym typeface="Arial"/>
              </a:rPr>
              <a:t>simpele</a:t>
            </a:r>
            <a:r>
              <a:rPr lang="nl-BE">
                <a:latin typeface="Arial"/>
                <a:ea typeface="Arial"/>
                <a:cs typeface="Arial"/>
                <a:sym typeface="Arial"/>
              </a:rPr>
              <a:t> beschrijving, de </a:t>
            </a:r>
            <a:r>
              <a:rPr lang="nl-BE">
                <a:solidFill>
                  <a:srgbClr val="FF0000"/>
                </a:solidFill>
                <a:latin typeface="Arial"/>
                <a:ea typeface="Arial"/>
                <a:cs typeface="Arial"/>
                <a:sym typeface="Arial"/>
              </a:rPr>
              <a:t>vraag</a:t>
            </a:r>
            <a:r>
              <a:rPr lang="nl-BE">
                <a:latin typeface="Arial"/>
                <a:ea typeface="Arial"/>
                <a:cs typeface="Arial"/>
                <a:sym typeface="Arial"/>
              </a:rPr>
              <a:t> herhalen, </a:t>
            </a:r>
            <a:r>
              <a:rPr lang="nl-BE">
                <a:solidFill>
                  <a:srgbClr val="FF0000"/>
                </a:solidFill>
                <a:latin typeface="Arial"/>
                <a:ea typeface="Arial"/>
                <a:cs typeface="Arial"/>
                <a:sym typeface="Arial"/>
              </a:rPr>
              <a:t>lichaamstaal</a:t>
            </a:r>
            <a:r>
              <a:rPr lang="nl-BE">
                <a:latin typeface="Arial"/>
                <a:ea typeface="Arial"/>
                <a:cs typeface="Arial"/>
                <a:sym typeface="Arial"/>
              </a:rPr>
              <a:t>, kort </a:t>
            </a:r>
            <a:r>
              <a:rPr lang="nl-BE">
                <a:solidFill>
                  <a:srgbClr val="FF0000"/>
                </a:solidFill>
                <a:latin typeface="Arial"/>
                <a:ea typeface="Arial"/>
                <a:cs typeface="Arial"/>
                <a:sym typeface="Arial"/>
              </a:rPr>
              <a:t>switchen</a:t>
            </a:r>
            <a:r>
              <a:rPr lang="nl-BE">
                <a:latin typeface="Arial"/>
                <a:ea typeface="Arial"/>
                <a:cs typeface="Arial"/>
                <a:sym typeface="Arial"/>
              </a:rPr>
              <a:t> naar een andere taal.  </a:t>
            </a:r>
            <a:endParaRPr/>
          </a:p>
          <a:p>
            <a:pPr marL="0" indent="0">
              <a:spcBef>
                <a:spcPts val="750"/>
              </a:spcBef>
              <a:buSzPct val="100000"/>
              <a:buNone/>
            </a:pPr>
            <a:r>
              <a:rPr lang="nl-BE">
                <a:latin typeface="Arial"/>
                <a:ea typeface="Arial"/>
                <a:cs typeface="Arial"/>
                <a:sym typeface="Arial"/>
              </a:rPr>
              <a:t>De </a:t>
            </a:r>
            <a:r>
              <a:rPr lang="nl-BE" b="1">
                <a:latin typeface="Arial"/>
                <a:ea typeface="Arial"/>
                <a:cs typeface="Arial"/>
                <a:sym typeface="Arial"/>
              </a:rPr>
              <a:t>leerkracht helpt niet </a:t>
            </a:r>
            <a:r>
              <a:rPr lang="nl-BE">
                <a:latin typeface="Arial"/>
                <a:ea typeface="Arial"/>
                <a:cs typeface="Arial"/>
                <a:sym typeface="Arial"/>
              </a:rPr>
              <a:t>☺. </a:t>
            </a:r>
            <a:endParaRPr>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Arial"/>
              <a:buNone/>
            </a:pPr>
            <a:r>
              <a:rPr lang="nl" sz="2700" b="1">
                <a:latin typeface="Arial"/>
                <a:ea typeface="Arial"/>
                <a:cs typeface="Arial"/>
                <a:sym typeface="Arial"/>
              </a:rPr>
              <a:t>8. Typische reacties = frequente zinnen</a:t>
            </a:r>
            <a:endParaRPr sz="2700" b="1">
              <a:latin typeface="Arial"/>
              <a:ea typeface="Arial"/>
              <a:cs typeface="Arial"/>
              <a:sym typeface="Arial"/>
            </a:endParaRPr>
          </a:p>
        </p:txBody>
      </p:sp>
      <p:sp>
        <p:nvSpPr>
          <p:cNvPr id="461" name="Google Shape;461;p70"/>
          <p:cNvSpPr txBox="1">
            <a:spLocks noGrp="1"/>
          </p:cNvSpPr>
          <p:nvPr>
            <p:ph type="body" idx="1"/>
          </p:nvPr>
        </p:nvSpPr>
        <p:spPr>
          <a:xfrm>
            <a:off x="483019" y="12681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p:txBody>
      </p:sp>
      <p:sp>
        <p:nvSpPr>
          <p:cNvPr id="462" name="Google Shape;462;p70"/>
          <p:cNvSpPr/>
          <p:nvPr/>
        </p:nvSpPr>
        <p:spPr>
          <a:xfrm>
            <a:off x="5975185" y="999534"/>
            <a:ext cx="2467500" cy="11358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nl" sz="2100">
                <a:solidFill>
                  <a:schemeClr val="dk1"/>
                </a:solidFill>
                <a:latin typeface="Calibri"/>
                <a:ea typeface="Calibri"/>
                <a:cs typeface="Calibri"/>
                <a:sym typeface="Calibri"/>
              </a:rPr>
              <a:t>Geniet ervan!</a:t>
            </a:r>
            <a:endParaRPr sz="1400">
              <a:solidFill>
                <a:schemeClr val="dk1"/>
              </a:solidFill>
              <a:latin typeface="Calibri"/>
              <a:ea typeface="Calibri"/>
              <a:cs typeface="Calibri"/>
              <a:sym typeface="Calibri"/>
            </a:endParaRPr>
          </a:p>
        </p:txBody>
      </p:sp>
      <p:sp>
        <p:nvSpPr>
          <p:cNvPr id="463" name="Google Shape;463;p70"/>
          <p:cNvSpPr/>
          <p:nvPr/>
        </p:nvSpPr>
        <p:spPr>
          <a:xfrm>
            <a:off x="483019" y="1173825"/>
            <a:ext cx="2363100" cy="12012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nl" sz="2100">
                <a:solidFill>
                  <a:schemeClr val="dk1"/>
                </a:solidFill>
                <a:latin typeface="Calibri"/>
                <a:ea typeface="Calibri"/>
                <a:cs typeface="Calibri"/>
                <a:sym typeface="Calibri"/>
              </a:rPr>
              <a:t>Ik begrijp het.</a:t>
            </a:r>
            <a:endParaRPr sz="1400">
              <a:solidFill>
                <a:schemeClr val="dk1"/>
              </a:solidFill>
              <a:latin typeface="Calibri"/>
              <a:ea typeface="Calibri"/>
              <a:cs typeface="Calibri"/>
              <a:sym typeface="Calibri"/>
            </a:endParaRPr>
          </a:p>
        </p:txBody>
      </p:sp>
      <p:sp>
        <p:nvSpPr>
          <p:cNvPr id="464" name="Google Shape;464;p70"/>
          <p:cNvSpPr/>
          <p:nvPr/>
        </p:nvSpPr>
        <p:spPr>
          <a:xfrm>
            <a:off x="5939410" y="2861024"/>
            <a:ext cx="2767500" cy="12402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nl" sz="2100">
                <a:solidFill>
                  <a:schemeClr val="dk1"/>
                </a:solidFill>
                <a:latin typeface="Calibri"/>
                <a:ea typeface="Calibri"/>
                <a:cs typeface="Calibri"/>
                <a:sym typeface="Calibri"/>
              </a:rPr>
              <a:t>Doe maar rustig.</a:t>
            </a:r>
            <a:endParaRPr sz="1400">
              <a:solidFill>
                <a:schemeClr val="dk1"/>
              </a:solidFill>
              <a:latin typeface="Calibri"/>
              <a:ea typeface="Calibri"/>
              <a:cs typeface="Calibri"/>
              <a:sym typeface="Calibri"/>
            </a:endParaRPr>
          </a:p>
        </p:txBody>
      </p:sp>
      <p:sp>
        <p:nvSpPr>
          <p:cNvPr id="465" name="Google Shape;465;p70"/>
          <p:cNvSpPr/>
          <p:nvPr/>
        </p:nvSpPr>
        <p:spPr>
          <a:xfrm>
            <a:off x="900844" y="2872013"/>
            <a:ext cx="1945200" cy="11358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nl" sz="2100">
                <a:solidFill>
                  <a:schemeClr val="dk1"/>
                </a:solidFill>
                <a:latin typeface="Calibri"/>
                <a:ea typeface="Calibri"/>
                <a:cs typeface="Calibri"/>
                <a:sym typeface="Calibri"/>
              </a:rPr>
              <a:t>Da’s tof!</a:t>
            </a:r>
            <a:endParaRPr sz="2100">
              <a:solidFill>
                <a:schemeClr val="dk1"/>
              </a:solidFill>
              <a:latin typeface="Calibri"/>
              <a:ea typeface="Calibri"/>
              <a:cs typeface="Calibri"/>
              <a:sym typeface="Calibri"/>
            </a:endParaRPr>
          </a:p>
        </p:txBody>
      </p:sp>
      <p:sp>
        <p:nvSpPr>
          <p:cNvPr id="466" name="Google Shape;466;p70"/>
          <p:cNvSpPr/>
          <p:nvPr/>
        </p:nvSpPr>
        <p:spPr>
          <a:xfrm>
            <a:off x="3192694" y="1151893"/>
            <a:ext cx="2467500" cy="11358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nl" sz="2100">
                <a:solidFill>
                  <a:schemeClr val="dk1"/>
                </a:solidFill>
                <a:latin typeface="Calibri"/>
                <a:ea typeface="Calibri"/>
                <a:cs typeface="Calibri"/>
                <a:sym typeface="Calibri"/>
              </a:rPr>
              <a:t>Smakelijk!</a:t>
            </a:r>
            <a:endParaRPr sz="1400">
              <a:solidFill>
                <a:schemeClr val="dk1"/>
              </a:solidFill>
              <a:latin typeface="Calibri"/>
              <a:ea typeface="Calibri"/>
              <a:cs typeface="Calibri"/>
              <a:sym typeface="Calibri"/>
            </a:endParaRPr>
          </a:p>
        </p:txBody>
      </p:sp>
      <p:sp>
        <p:nvSpPr>
          <p:cNvPr id="467" name="Google Shape;467;p70"/>
          <p:cNvSpPr/>
          <p:nvPr/>
        </p:nvSpPr>
        <p:spPr>
          <a:xfrm>
            <a:off x="3192694" y="2899819"/>
            <a:ext cx="2467500" cy="11358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nl" sz="2100">
                <a:solidFill>
                  <a:schemeClr val="dk1"/>
                </a:solidFill>
                <a:latin typeface="Calibri"/>
                <a:ea typeface="Calibri"/>
                <a:cs typeface="Calibri"/>
                <a:sym typeface="Calibri"/>
              </a:rPr>
              <a:t>Gezondheid!</a:t>
            </a:r>
            <a:endParaRPr sz="14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B0764-AED6-9931-1618-C0F9950AD6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0FE49E-66E6-7147-993B-7AAA37A39CDB}"/>
              </a:ext>
            </a:extLst>
          </p:cNvPr>
          <p:cNvSpPr>
            <a:spLocks noGrp="1"/>
          </p:cNvSpPr>
          <p:nvPr>
            <p:ph type="ctrTitle"/>
          </p:nvPr>
        </p:nvSpPr>
        <p:spPr>
          <a:xfrm>
            <a:off x="1143000" y="1811257"/>
            <a:ext cx="6858000" cy="1790700"/>
          </a:xfrm>
        </p:spPr>
        <p:txBody>
          <a:bodyPr>
            <a:noAutofit/>
          </a:bodyPr>
          <a:lstStyle/>
          <a:p>
            <a:r>
              <a:rPr lang="nl-BE" sz="3600" dirty="0">
                <a:latin typeface="Calibri" panose="020F0502020204030204" pitchFamily="34" charset="0"/>
                <a:cs typeface="Calibri" panose="020F0502020204030204" pitchFamily="34" charset="0"/>
              </a:rPr>
              <a:t>Ga naar de </a:t>
            </a:r>
            <a:r>
              <a:rPr lang="nl-BE" sz="3600" dirty="0" err="1">
                <a:latin typeface="Calibri" panose="020F0502020204030204" pitchFamily="34" charset="0"/>
                <a:cs typeface="Calibri" panose="020F0502020204030204" pitchFamily="34" charset="0"/>
              </a:rPr>
              <a:t>powerpoint</a:t>
            </a:r>
            <a:r>
              <a:rPr lang="nl-BE" sz="3600" dirty="0">
                <a:latin typeface="Calibri" panose="020F0502020204030204" pitchFamily="34" charset="0"/>
                <a:cs typeface="Calibri" panose="020F0502020204030204" pitchFamily="34" charset="0"/>
              </a:rPr>
              <a:t> van fase 2 (typische reacties) voor meer info en concrete werkvormen stap voor stap </a:t>
            </a:r>
          </a:p>
        </p:txBody>
      </p:sp>
    </p:spTree>
    <p:extLst>
      <p:ext uri="{BB962C8B-B14F-4D97-AF65-F5344CB8AC3E}">
        <p14:creationId xmlns:p14="http://schemas.microsoft.com/office/powerpoint/2010/main" val="1883183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08"/>
          <p:cNvSpPr txBox="1">
            <a:spLocks noGrp="1"/>
          </p:cNvSpPr>
          <p:nvPr>
            <p:ph type="title"/>
          </p:nvPr>
        </p:nvSpPr>
        <p:spPr>
          <a:xfrm>
            <a:off x="471488" y="20538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a:latin typeface="Calibri"/>
                <a:ea typeface="Calibri"/>
                <a:cs typeface="Calibri"/>
                <a:sym typeface="Calibri"/>
              </a:rPr>
              <a:t>De spreekstrategieën = de trucjes</a:t>
            </a:r>
            <a:endParaRPr/>
          </a:p>
        </p:txBody>
      </p:sp>
      <p:sp>
        <p:nvSpPr>
          <p:cNvPr id="788" name="Google Shape;788;p108"/>
          <p:cNvSpPr txBox="1">
            <a:spLocks noGrp="1"/>
          </p:cNvSpPr>
          <p:nvPr>
            <p:ph type="body" idx="1"/>
          </p:nvPr>
        </p:nvSpPr>
        <p:spPr>
          <a:xfrm>
            <a:off x="471503" y="1026932"/>
            <a:ext cx="7380900" cy="41166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rgbClr val="FF0000"/>
              </a:buClr>
              <a:buSzPts val="2100"/>
              <a:buChar char="•"/>
            </a:pPr>
            <a:r>
              <a:rPr lang="nl" b="1">
                <a:solidFill>
                  <a:srgbClr val="FF0000"/>
                </a:solidFill>
                <a:latin typeface="Calibri"/>
                <a:ea typeface="Calibri"/>
                <a:cs typeface="Calibri"/>
                <a:sym typeface="Calibri"/>
              </a:rPr>
              <a:t>De ander helpt je altijd!</a:t>
            </a:r>
            <a:endParaRPr/>
          </a:p>
          <a:p>
            <a:pPr marL="381000" lvl="0" indent="-374650" algn="l" rtl="0">
              <a:lnSpc>
                <a:spcPct val="90000"/>
              </a:lnSpc>
              <a:spcBef>
                <a:spcPts val="800"/>
              </a:spcBef>
              <a:spcAft>
                <a:spcPts val="0"/>
              </a:spcAft>
              <a:buClr>
                <a:schemeClr val="dk1"/>
              </a:buClr>
              <a:buSzPts val="2100"/>
              <a:buAutoNum type="arabicParenR"/>
            </a:pPr>
            <a:r>
              <a:rPr lang="nl" b="1">
                <a:latin typeface="Calibri"/>
                <a:ea typeface="Calibri"/>
                <a:cs typeface="Calibri"/>
                <a:sym typeface="Calibri"/>
              </a:rPr>
              <a:t>STARTZINNEN</a:t>
            </a:r>
            <a:endParaRPr/>
          </a:p>
          <a:p>
            <a:pPr marL="381000" lvl="0" indent="-374650" algn="l" rtl="0">
              <a:lnSpc>
                <a:spcPct val="90000"/>
              </a:lnSpc>
              <a:spcBef>
                <a:spcPts val="800"/>
              </a:spcBef>
              <a:spcAft>
                <a:spcPts val="0"/>
              </a:spcAft>
              <a:buClr>
                <a:schemeClr val="dk1"/>
              </a:buClr>
              <a:buSzPts val="2100"/>
              <a:buAutoNum type="arabicParenR"/>
            </a:pPr>
            <a:r>
              <a:rPr lang="nl" b="1">
                <a:latin typeface="Calibri"/>
                <a:ea typeface="Calibri"/>
                <a:cs typeface="Calibri"/>
                <a:sym typeface="Calibri"/>
              </a:rPr>
              <a:t>INTERNATIONALE woorden</a:t>
            </a:r>
            <a:endParaRPr/>
          </a:p>
          <a:p>
            <a:pPr marL="381000" lvl="0" indent="-374650" algn="l" rtl="0">
              <a:lnSpc>
                <a:spcPct val="90000"/>
              </a:lnSpc>
              <a:spcBef>
                <a:spcPts val="800"/>
              </a:spcBef>
              <a:spcAft>
                <a:spcPts val="0"/>
              </a:spcAft>
              <a:buClr>
                <a:schemeClr val="dk1"/>
              </a:buClr>
              <a:buSzPts val="2100"/>
              <a:buAutoNum type="arabicParenR"/>
            </a:pPr>
            <a:r>
              <a:rPr lang="nl" b="1">
                <a:latin typeface="Calibri"/>
                <a:ea typeface="Calibri"/>
                <a:cs typeface="Calibri"/>
                <a:sym typeface="Calibri"/>
              </a:rPr>
              <a:t>LICHAAMstaal</a:t>
            </a:r>
            <a:endParaRPr b="1">
              <a:latin typeface="Calibri"/>
              <a:ea typeface="Calibri"/>
              <a:cs typeface="Calibri"/>
              <a:sym typeface="Calibri"/>
            </a:endParaRPr>
          </a:p>
          <a:p>
            <a:pPr marL="381000" lvl="0" indent="-374650" algn="l" rtl="0">
              <a:lnSpc>
                <a:spcPct val="90000"/>
              </a:lnSpc>
              <a:spcBef>
                <a:spcPts val="800"/>
              </a:spcBef>
              <a:spcAft>
                <a:spcPts val="0"/>
              </a:spcAft>
              <a:buClr>
                <a:schemeClr val="dk1"/>
              </a:buClr>
              <a:buSzPts val="2100"/>
              <a:buAutoNum type="arabicParenR"/>
            </a:pPr>
            <a:r>
              <a:rPr lang="nl" b="1">
                <a:latin typeface="Calibri"/>
                <a:ea typeface="Calibri"/>
                <a:cs typeface="Calibri"/>
                <a:sym typeface="Calibri"/>
              </a:rPr>
              <a:t>BIJVOORBEELD</a:t>
            </a:r>
            <a:endParaRPr/>
          </a:p>
          <a:p>
            <a:pPr marL="381000" lvl="0" indent="-374650" algn="l" rtl="0">
              <a:lnSpc>
                <a:spcPct val="90000"/>
              </a:lnSpc>
              <a:spcBef>
                <a:spcPts val="800"/>
              </a:spcBef>
              <a:spcAft>
                <a:spcPts val="0"/>
              </a:spcAft>
              <a:buClr>
                <a:schemeClr val="dk1"/>
              </a:buClr>
              <a:buSzPts val="2100"/>
              <a:buFont typeface="Arial"/>
              <a:buAutoNum type="arabicParenR"/>
            </a:pPr>
            <a:r>
              <a:rPr lang="nl" b="1">
                <a:latin typeface="Calibri"/>
                <a:ea typeface="Calibri"/>
                <a:cs typeface="Calibri"/>
                <a:sym typeface="Calibri"/>
              </a:rPr>
              <a:t>KORT en SIMPEL beschrijven (BASIS-woordenschat)</a:t>
            </a:r>
            <a:endParaRPr/>
          </a:p>
          <a:p>
            <a:pPr marL="381000" lvl="0" indent="-374650" algn="l" rtl="0">
              <a:lnSpc>
                <a:spcPct val="90000"/>
              </a:lnSpc>
              <a:spcBef>
                <a:spcPts val="800"/>
              </a:spcBef>
              <a:spcAft>
                <a:spcPts val="0"/>
              </a:spcAft>
              <a:buClr>
                <a:schemeClr val="dk1"/>
              </a:buClr>
              <a:buSzPts val="2100"/>
              <a:buFont typeface="Arial"/>
              <a:buAutoNum type="arabicParenR"/>
            </a:pPr>
            <a:r>
              <a:rPr lang="nl" b="1">
                <a:latin typeface="Calibri"/>
                <a:ea typeface="Calibri"/>
                <a:cs typeface="Calibri"/>
                <a:sym typeface="Calibri"/>
              </a:rPr>
              <a:t>Kort SWITCHEN naar een andere taal</a:t>
            </a:r>
            <a:endParaRPr/>
          </a:p>
          <a:p>
            <a:pPr marL="381000" lvl="0" indent="-374650" algn="l" rtl="0">
              <a:lnSpc>
                <a:spcPct val="90000"/>
              </a:lnSpc>
              <a:spcBef>
                <a:spcPts val="800"/>
              </a:spcBef>
              <a:spcAft>
                <a:spcPts val="0"/>
              </a:spcAft>
              <a:buClr>
                <a:schemeClr val="dk1"/>
              </a:buClr>
              <a:buSzPts val="2100"/>
              <a:buFont typeface="Arial"/>
              <a:buAutoNum type="arabicParenR"/>
            </a:pPr>
            <a:r>
              <a:rPr lang="nl" b="1">
                <a:latin typeface="Calibri"/>
                <a:ea typeface="Calibri"/>
                <a:cs typeface="Calibri"/>
                <a:sym typeface="Calibri"/>
              </a:rPr>
              <a:t>De VRAAG HERHALEN in het antwoord</a:t>
            </a:r>
            <a:endParaRPr/>
          </a:p>
          <a:p>
            <a:pPr marL="381000" lvl="0" indent="-374650" algn="l" rtl="0">
              <a:lnSpc>
                <a:spcPct val="90000"/>
              </a:lnSpc>
              <a:spcBef>
                <a:spcPts val="800"/>
              </a:spcBef>
              <a:spcAft>
                <a:spcPts val="0"/>
              </a:spcAft>
              <a:buClr>
                <a:schemeClr val="dk1"/>
              </a:buClr>
              <a:buSzPts val="2100"/>
              <a:buFont typeface="Arial"/>
              <a:buAutoNum type="arabicParenR"/>
            </a:pPr>
            <a:r>
              <a:rPr lang="nl" b="1">
                <a:latin typeface="Calibri"/>
                <a:ea typeface="Calibri"/>
                <a:cs typeface="Calibri"/>
                <a:sym typeface="Calibri"/>
              </a:rPr>
              <a:t>Typische REACTIES</a:t>
            </a:r>
            <a:endParaRPr/>
          </a:p>
          <a:p>
            <a:pPr marL="0" lvl="0" indent="0" algn="l" rtl="0">
              <a:lnSpc>
                <a:spcPct val="90000"/>
              </a:lnSpc>
              <a:spcBef>
                <a:spcPts val="800"/>
              </a:spcBef>
              <a:spcAft>
                <a:spcPts val="0"/>
              </a:spcAft>
              <a:buClr>
                <a:schemeClr val="dk1"/>
              </a:buClr>
              <a:buSzPts val="2100"/>
              <a:buNone/>
            </a:pPr>
            <a:endParaRPr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a:extLst>
            <a:ext uri="{FF2B5EF4-FFF2-40B4-BE49-F238E27FC236}">
              <a16:creationId xmlns:a16="http://schemas.microsoft.com/office/drawing/2014/main" id="{0D15E00C-69DA-AC22-8D5D-978812DC1161}"/>
            </a:ext>
          </a:extLst>
        </p:cNvPr>
        <p:cNvGrpSpPr/>
        <p:nvPr/>
      </p:nvGrpSpPr>
      <p:grpSpPr>
        <a:xfrm>
          <a:off x="0" y="0"/>
          <a:ext cx="0" cy="0"/>
          <a:chOff x="0" y="0"/>
          <a:chExt cx="0" cy="0"/>
        </a:xfrm>
      </p:grpSpPr>
      <p:sp>
        <p:nvSpPr>
          <p:cNvPr id="409" name="Google Shape;409;p63">
            <a:extLst>
              <a:ext uri="{FF2B5EF4-FFF2-40B4-BE49-F238E27FC236}">
                <a16:creationId xmlns:a16="http://schemas.microsoft.com/office/drawing/2014/main" id="{D60AEC9D-95CC-0594-DD55-5FCAB6AAA171}"/>
              </a:ext>
            </a:extLst>
          </p:cNvPr>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nl" sz="3200" b="1" dirty="0">
                <a:latin typeface="Arial"/>
                <a:ea typeface="Arial"/>
                <a:cs typeface="Arial"/>
                <a:sym typeface="Arial"/>
              </a:rPr>
              <a:t>Wat zijn spreekstrategieën? </a:t>
            </a:r>
            <a:endParaRPr sz="3200" dirty="0"/>
          </a:p>
        </p:txBody>
      </p:sp>
      <p:sp>
        <p:nvSpPr>
          <p:cNvPr id="410" name="Google Shape;410;p63">
            <a:extLst>
              <a:ext uri="{FF2B5EF4-FFF2-40B4-BE49-F238E27FC236}">
                <a16:creationId xmlns:a16="http://schemas.microsoft.com/office/drawing/2014/main" id="{A33CB2D4-F035-78C0-94D1-0183BC02A284}"/>
              </a:ext>
            </a:extLst>
          </p:cNvPr>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nl" dirty="0">
                <a:latin typeface="Arial"/>
                <a:ea typeface="Arial"/>
                <a:cs typeface="Arial"/>
                <a:sym typeface="Arial"/>
              </a:rPr>
              <a:t>Trucjes (abracadabra simsalabim hocus pocus pilatus pats)</a:t>
            </a:r>
            <a:endParaRPr dirty="0"/>
          </a:p>
          <a:p>
            <a:pPr marL="0" lvl="0" indent="0" algn="l" rtl="0">
              <a:lnSpc>
                <a:spcPct val="90000"/>
              </a:lnSpc>
              <a:spcBef>
                <a:spcPts val="800"/>
              </a:spcBef>
              <a:spcAft>
                <a:spcPts val="0"/>
              </a:spcAft>
              <a:buClr>
                <a:schemeClr val="dk1"/>
              </a:buClr>
              <a:buSzPts val="2100"/>
              <a:buNone/>
            </a:pPr>
            <a:endParaRPr dirty="0">
              <a:latin typeface="Arial"/>
              <a:ea typeface="Arial"/>
              <a:cs typeface="Arial"/>
              <a:sym typeface="Aria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Blokkeer je? Heb je stress? </a:t>
            </a:r>
            <a:endParaRPr dirty="0">
              <a:solidFill>
                <a:srgbClr val="FF0000"/>
              </a:solidFil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Geen probleem! D</a:t>
            </a:r>
            <a:r>
              <a:rPr lang="nl" dirty="0">
                <a:solidFill>
                  <a:srgbClr val="FF0000"/>
                </a:solidFill>
              </a:rPr>
              <a:t>at is normaal. </a:t>
            </a:r>
            <a:endParaRPr dirty="0">
              <a:solidFill>
                <a:srgbClr val="FF0000"/>
              </a:solidFil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Adem goed. </a:t>
            </a:r>
            <a:endParaRPr dirty="0">
              <a:solidFill>
                <a:srgbClr val="FF0000"/>
              </a:solidFil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Kies een trucje. </a:t>
            </a:r>
            <a:endParaRPr dirty="0">
              <a:solidFill>
                <a:srgbClr val="FF0000"/>
              </a:solidFill>
            </a:endParaRPr>
          </a:p>
          <a:p>
            <a:pPr marL="177800" lvl="0" indent="-171450" algn="l" rtl="0">
              <a:lnSpc>
                <a:spcPct val="90000"/>
              </a:lnSpc>
              <a:spcBef>
                <a:spcPts val="800"/>
              </a:spcBef>
              <a:spcAft>
                <a:spcPts val="0"/>
              </a:spcAft>
              <a:buClr>
                <a:schemeClr val="dk1"/>
              </a:buClr>
              <a:buSzPts val="2100"/>
              <a:buChar char="•"/>
            </a:pPr>
            <a:r>
              <a:rPr lang="nl" dirty="0">
                <a:solidFill>
                  <a:srgbClr val="FF0000"/>
                </a:solidFill>
                <a:latin typeface="Arial"/>
                <a:ea typeface="Arial"/>
                <a:cs typeface="Arial"/>
                <a:sym typeface="Arial"/>
              </a:rPr>
              <a:t>Ga door met de communicatie.</a:t>
            </a:r>
            <a:r>
              <a:rPr lang="nl" dirty="0">
                <a:latin typeface="Arial"/>
                <a:ea typeface="Arial"/>
                <a:cs typeface="Arial"/>
                <a:sym typeface="Arial"/>
              </a:rPr>
              <a:t> </a:t>
            </a:r>
            <a:endParaRPr dirty="0"/>
          </a:p>
        </p:txBody>
      </p:sp>
      <p:pic>
        <p:nvPicPr>
          <p:cNvPr id="2" name="Afbeelding 1" descr="Vrouw die buiten mediteert">
            <a:extLst>
              <a:ext uri="{FF2B5EF4-FFF2-40B4-BE49-F238E27FC236}">
                <a16:creationId xmlns:a16="http://schemas.microsoft.com/office/drawing/2014/main" id="{B26C739D-6224-8BC5-4073-D800D3C544D5}"/>
              </a:ext>
            </a:extLst>
          </p:cNvPr>
          <p:cNvPicPr>
            <a:picLocks noChangeAspect="1"/>
          </p:cNvPicPr>
          <p:nvPr/>
        </p:nvPicPr>
        <p:blipFill>
          <a:blip r:embed="rId3"/>
          <a:stretch>
            <a:fillRect/>
          </a:stretch>
        </p:blipFill>
        <p:spPr>
          <a:xfrm>
            <a:off x="5257153" y="2072480"/>
            <a:ext cx="3039666" cy="2027571"/>
          </a:xfrm>
          <a:prstGeom prst="rect">
            <a:avLst/>
          </a:prstGeom>
        </p:spPr>
      </p:pic>
    </p:spTree>
    <p:extLst>
      <p:ext uri="{BB962C8B-B14F-4D97-AF65-F5344CB8AC3E}">
        <p14:creationId xmlns:p14="http://schemas.microsoft.com/office/powerpoint/2010/main" val="2544471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101"/>
          <p:cNvSpPr txBox="1">
            <a:spLocks noGrp="1"/>
          </p:cNvSpPr>
          <p:nvPr>
            <p:ph type="ctrTitle"/>
          </p:nvPr>
        </p:nvSpPr>
        <p:spPr>
          <a:xfrm>
            <a:off x="616945" y="122789"/>
            <a:ext cx="8064347" cy="828481"/>
          </a:xfrm>
          <a:prstGeom prst="rect">
            <a:avLst/>
          </a:prstGeom>
          <a:noFill/>
          <a:ln>
            <a:noFill/>
          </a:ln>
        </p:spPr>
        <p:txBody>
          <a:bodyPr spcFirstLastPara="1" wrap="square" lIns="68569" tIns="34275" rIns="68569" bIns="34275" anchor="b" anchorCtr="0">
            <a:normAutofit/>
          </a:bodyPr>
          <a:lstStyle/>
          <a:p>
            <a:pPr algn="l">
              <a:buSzPts val="6000"/>
            </a:pPr>
            <a:r>
              <a:rPr lang="nl-BE" sz="3200" b="1" dirty="0">
                <a:latin typeface="Calibri" panose="020F0502020204030204" pitchFamily="34" charset="0"/>
                <a:cs typeface="Calibri" panose="020F0502020204030204" pitchFamily="34" charset="0"/>
              </a:rPr>
              <a:t>Fantasie: jij bent niet jij </a:t>
            </a:r>
            <a:r>
              <a:rPr lang="nl-BE" sz="3200" dirty="0">
                <a:latin typeface="Calibri" panose="020F0502020204030204" pitchFamily="34" charset="0"/>
                <a:cs typeface="Calibri" panose="020F0502020204030204" pitchFamily="34" charset="0"/>
              </a:rPr>
              <a:t>(inoefenformat)</a:t>
            </a:r>
            <a:endParaRPr sz="3200" dirty="0"/>
          </a:p>
        </p:txBody>
      </p:sp>
      <p:sp>
        <p:nvSpPr>
          <p:cNvPr id="1285" name="Google Shape;1285;p101"/>
          <p:cNvSpPr txBox="1">
            <a:spLocks noGrp="1"/>
          </p:cNvSpPr>
          <p:nvPr>
            <p:ph type="subTitle" idx="1"/>
          </p:nvPr>
        </p:nvSpPr>
        <p:spPr>
          <a:xfrm>
            <a:off x="616945" y="2028095"/>
            <a:ext cx="6858000" cy="2039580"/>
          </a:xfrm>
          <a:prstGeom prst="rect">
            <a:avLst/>
          </a:prstGeom>
          <a:noFill/>
          <a:ln>
            <a:noFill/>
          </a:ln>
        </p:spPr>
        <p:txBody>
          <a:bodyPr spcFirstLastPara="1" wrap="square" lIns="68569" tIns="34275" rIns="68569" bIns="34275" anchor="t" anchorCtr="0">
            <a:normAutofit/>
          </a:bodyPr>
          <a:lstStyle/>
          <a:p>
            <a:pPr marL="171450" indent="-171450">
              <a:buClr>
                <a:srgbClr val="FF0000"/>
              </a:buClr>
              <a:buSzPts val="2800"/>
              <a:buChar char="•"/>
            </a:pPr>
            <a:r>
              <a:rPr lang="nl-BE" dirty="0">
                <a:solidFill>
                  <a:srgbClr val="FF0000"/>
                </a:solidFill>
              </a:rPr>
              <a:t>Blokkeer je? Heb je stress? </a:t>
            </a:r>
          </a:p>
          <a:p>
            <a:pPr marL="171450" indent="-171450">
              <a:buClr>
                <a:srgbClr val="FF0000"/>
              </a:buClr>
              <a:buSzPts val="2800"/>
              <a:buChar char="•"/>
            </a:pPr>
            <a:r>
              <a:rPr lang="nl-BE" dirty="0">
                <a:solidFill>
                  <a:srgbClr val="FF0000"/>
                </a:solidFill>
              </a:rPr>
              <a:t>Geen probleem! Dat is normaal. </a:t>
            </a:r>
          </a:p>
          <a:p>
            <a:pPr marL="171450" indent="-171450">
              <a:buClr>
                <a:srgbClr val="FF0000"/>
              </a:buClr>
              <a:buSzPts val="2800"/>
              <a:buChar char="•"/>
            </a:pPr>
            <a:r>
              <a:rPr lang="nl-BE" dirty="0">
                <a:solidFill>
                  <a:srgbClr val="FF0000"/>
                </a:solidFill>
              </a:rPr>
              <a:t>Adem goed. </a:t>
            </a:r>
          </a:p>
          <a:p>
            <a:pPr marL="171450" indent="-171450">
              <a:buClr>
                <a:srgbClr val="FF0000"/>
              </a:buClr>
              <a:buSzPts val="2800"/>
              <a:buChar char="•"/>
            </a:pPr>
            <a:r>
              <a:rPr lang="nl-BE" dirty="0">
                <a:solidFill>
                  <a:srgbClr val="FF0000"/>
                </a:solidFill>
              </a:rPr>
              <a:t>Kies een trucje. </a:t>
            </a:r>
          </a:p>
          <a:p>
            <a:pPr marL="171450" indent="-171450">
              <a:buClr>
                <a:srgbClr val="FF0000"/>
              </a:buClr>
              <a:buSzPts val="2800"/>
              <a:buFont typeface="Arial"/>
              <a:buChar char="•"/>
            </a:pPr>
            <a:r>
              <a:rPr lang="nl-BE" dirty="0">
                <a:solidFill>
                  <a:srgbClr val="FF0000"/>
                </a:solidFill>
              </a:rPr>
              <a:t>Ga door met de communicatie.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1E56C-B9BB-964C-B099-3D2804B21649}"/>
              </a:ext>
            </a:extLst>
          </p:cNvPr>
          <p:cNvSpPr>
            <a:spLocks noGrp="1"/>
          </p:cNvSpPr>
          <p:nvPr>
            <p:ph type="ctrTitle"/>
          </p:nvPr>
        </p:nvSpPr>
        <p:spPr/>
        <p:txBody>
          <a:bodyPr>
            <a:normAutofit/>
          </a:bodyPr>
          <a:lstStyle/>
          <a:p>
            <a:r>
              <a:rPr lang="nl-BE" sz="4400" dirty="0">
                <a:latin typeface="+mj-lt"/>
                <a:cs typeface="Calibri" panose="020F0502020204030204" pitchFamily="34" charset="0"/>
              </a:rPr>
              <a:t>Extra strategieën</a:t>
            </a:r>
          </a:p>
        </p:txBody>
      </p:sp>
      <p:sp>
        <p:nvSpPr>
          <p:cNvPr id="3" name="Ondertitel 2">
            <a:extLst>
              <a:ext uri="{FF2B5EF4-FFF2-40B4-BE49-F238E27FC236}">
                <a16:creationId xmlns:a16="http://schemas.microsoft.com/office/drawing/2014/main" id="{1EC4FDD0-1783-6435-F1E5-61C2293C6098}"/>
              </a:ext>
            </a:extLst>
          </p:cNvPr>
          <p:cNvSpPr>
            <a:spLocks noGrp="1"/>
          </p:cNvSpPr>
          <p:nvPr>
            <p:ph type="subTitle" idx="1"/>
          </p:nvPr>
        </p:nvSpPr>
        <p:spPr/>
        <p:txBody>
          <a:bodyPr/>
          <a:lstStyle/>
          <a:p>
            <a:r>
              <a:rPr lang="nl-BE" dirty="0" err="1">
                <a:latin typeface="Calibri" panose="020F0502020204030204" pitchFamily="34" charset="0"/>
                <a:cs typeface="Calibri" panose="020F0502020204030204" pitchFamily="34" charset="0"/>
              </a:rPr>
              <a:t>rarara</a:t>
            </a:r>
            <a:r>
              <a:rPr lang="nl-BE"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21615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10"/>
          <p:cNvSpPr txBox="1">
            <a:spLocks noGrp="1"/>
          </p:cNvSpPr>
          <p:nvPr>
            <p:ph type="title"/>
          </p:nvPr>
        </p:nvSpPr>
        <p:spPr>
          <a:xfrm>
            <a:off x="471488" y="20538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Calibri"/>
              <a:buNone/>
            </a:pPr>
            <a:r>
              <a:rPr lang="nl" sz="2700" b="1">
                <a:latin typeface="Calibri"/>
                <a:ea typeface="Calibri"/>
                <a:cs typeface="Calibri"/>
                <a:sym typeface="Calibri"/>
              </a:rPr>
              <a:t>9. Vragen stellen</a:t>
            </a:r>
            <a:endParaRPr sz="2700" b="1">
              <a:latin typeface="Calibri"/>
              <a:ea typeface="Calibri"/>
              <a:cs typeface="Calibri"/>
              <a:sym typeface="Calibri"/>
            </a:endParaRPr>
          </a:p>
        </p:txBody>
      </p:sp>
      <p:sp>
        <p:nvSpPr>
          <p:cNvPr id="803" name="Google Shape;803;p110"/>
          <p:cNvSpPr txBox="1">
            <a:spLocks noGrp="1"/>
          </p:cNvSpPr>
          <p:nvPr>
            <p:ph type="body" idx="1"/>
          </p:nvPr>
        </p:nvSpPr>
        <p:spPr>
          <a:xfrm>
            <a:off x="471488" y="1026914"/>
            <a:ext cx="5915100" cy="2447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r>
              <a:rPr lang="nl">
                <a:latin typeface="Calibri"/>
                <a:ea typeface="Calibri"/>
                <a:cs typeface="Calibri"/>
                <a:sym typeface="Calibri"/>
              </a:rPr>
              <a:t>→ Waar (heb je dat gekocht)? </a:t>
            </a:r>
            <a:endParaRPr>
              <a:latin typeface="Calibri"/>
              <a:ea typeface="Calibri"/>
              <a:cs typeface="Calibri"/>
              <a:sym typeface="Calibri"/>
            </a:endParaRPr>
          </a:p>
          <a:p>
            <a:pPr marL="0" lvl="0" indent="0" algn="l" rtl="0">
              <a:lnSpc>
                <a:spcPct val="90000"/>
              </a:lnSpc>
              <a:spcBef>
                <a:spcPts val="800"/>
              </a:spcBef>
              <a:spcAft>
                <a:spcPts val="0"/>
              </a:spcAft>
              <a:buClr>
                <a:schemeClr val="dk1"/>
              </a:buClr>
              <a:buSzPts val="2100"/>
              <a:buNone/>
            </a:pPr>
            <a:r>
              <a:rPr lang="nl">
                <a:latin typeface="Calibri"/>
                <a:ea typeface="Calibri"/>
                <a:cs typeface="Calibri"/>
                <a:sym typeface="Calibri"/>
              </a:rPr>
              <a:t>→ Hoe was je weekend? </a:t>
            </a:r>
            <a:endParaRPr>
              <a:latin typeface="Calibri"/>
              <a:ea typeface="Calibri"/>
              <a:cs typeface="Calibri"/>
              <a:sym typeface="Calibri"/>
            </a:endParaRPr>
          </a:p>
          <a:p>
            <a:pPr marL="0" lvl="0" indent="0" algn="l" rtl="0">
              <a:lnSpc>
                <a:spcPct val="90000"/>
              </a:lnSpc>
              <a:spcBef>
                <a:spcPts val="800"/>
              </a:spcBef>
              <a:spcAft>
                <a:spcPts val="0"/>
              </a:spcAft>
              <a:buClr>
                <a:schemeClr val="dk1"/>
              </a:buClr>
              <a:buSzPts val="2100"/>
              <a:buNone/>
            </a:pPr>
            <a:r>
              <a:rPr lang="nl">
                <a:latin typeface="Calibri"/>
                <a:ea typeface="Calibri"/>
                <a:cs typeface="Calibri"/>
                <a:sym typeface="Calibri"/>
              </a:rPr>
              <a:t>→ Met wie (ga je op vakantie)? </a:t>
            </a:r>
            <a:endParaRPr>
              <a:latin typeface="Calibri"/>
              <a:ea typeface="Calibri"/>
              <a:cs typeface="Calibri"/>
              <a:sym typeface="Calibri"/>
            </a:endParaRPr>
          </a:p>
          <a:p>
            <a:pPr marL="0" lvl="0" indent="0" algn="l" rtl="0">
              <a:lnSpc>
                <a:spcPct val="90000"/>
              </a:lnSpc>
              <a:spcBef>
                <a:spcPts val="800"/>
              </a:spcBef>
              <a:spcAft>
                <a:spcPts val="0"/>
              </a:spcAft>
              <a:buClr>
                <a:schemeClr val="dk1"/>
              </a:buClr>
              <a:buSzPts val="2100"/>
              <a:buNone/>
            </a:pPr>
            <a:endParaRPr>
              <a:latin typeface="Calibri"/>
              <a:ea typeface="Calibri"/>
              <a:cs typeface="Calibri"/>
              <a:sym typeface="Calibri"/>
            </a:endParaRPr>
          </a:p>
          <a:p>
            <a:pPr marL="0" lvl="0" indent="0" algn="l" rtl="0">
              <a:lnSpc>
                <a:spcPct val="90000"/>
              </a:lnSpc>
              <a:spcBef>
                <a:spcPts val="800"/>
              </a:spcBef>
              <a:spcAft>
                <a:spcPts val="0"/>
              </a:spcAft>
              <a:buClr>
                <a:schemeClr val="dk1"/>
              </a:buClr>
              <a:buSzPts val="2100"/>
              <a:buNone/>
            </a:pPr>
            <a:r>
              <a:rPr lang="nl">
                <a:latin typeface="Calibri"/>
                <a:ea typeface="Calibri"/>
                <a:cs typeface="Calibri"/>
                <a:sym typeface="Calibri"/>
              </a:rPr>
              <a:t>Tip: trainen via woordenwolken</a:t>
            </a:r>
            <a:endParaRPr>
              <a:latin typeface="Calibri"/>
              <a:ea typeface="Calibri"/>
              <a:cs typeface="Calibri"/>
              <a:sym typeface="Calibri"/>
            </a:endParaRPr>
          </a:p>
        </p:txBody>
      </p:sp>
      <p:sp>
        <p:nvSpPr>
          <p:cNvPr id="804" name="Google Shape;804;p110"/>
          <p:cNvSpPr/>
          <p:nvPr/>
        </p:nvSpPr>
        <p:spPr>
          <a:xfrm>
            <a:off x="4484115" y="2456334"/>
            <a:ext cx="1758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nl" sz="1400">
                <a:solidFill>
                  <a:schemeClr val="dk1"/>
                </a:solidFill>
                <a:latin typeface="Arial"/>
                <a:ea typeface="Arial"/>
                <a:cs typeface="Arial"/>
                <a:sym typeface="Arial"/>
              </a:rPr>
              <a:t> </a:t>
            </a:r>
            <a:endParaRPr sz="1100"/>
          </a:p>
        </p:txBody>
      </p:sp>
      <p:sp>
        <p:nvSpPr>
          <p:cNvPr id="805" name="Google Shape;805;p110"/>
          <p:cNvSpPr/>
          <p:nvPr/>
        </p:nvSpPr>
        <p:spPr>
          <a:xfrm>
            <a:off x="4484115" y="2456334"/>
            <a:ext cx="1758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nl" sz="1400">
                <a:solidFill>
                  <a:schemeClr val="dk1"/>
                </a:solidFill>
                <a:latin typeface="Arial"/>
                <a:ea typeface="Arial"/>
                <a:cs typeface="Arial"/>
                <a:sym typeface="Arial"/>
              </a:rPr>
              <a:t> </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251026" y="359248"/>
            <a:ext cx="9011400" cy="810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nl" sz="2700" b="1" dirty="0">
                <a:latin typeface="+mj-lt"/>
                <a:ea typeface="Calibri"/>
                <a:cs typeface="Calibri"/>
                <a:sym typeface="Calibri"/>
              </a:rPr>
              <a:t>Wat is de top 3, als je een nieuwe taal leert spreken? </a:t>
            </a:r>
            <a:br>
              <a:rPr lang="nl" dirty="0"/>
            </a:br>
            <a:endParaRPr dirty="0"/>
          </a:p>
        </p:txBody>
      </p:sp>
      <p:sp>
        <p:nvSpPr>
          <p:cNvPr id="148" name="Google Shape;148;p28"/>
          <p:cNvSpPr txBox="1">
            <a:spLocks noGrp="1"/>
          </p:cNvSpPr>
          <p:nvPr>
            <p:ph type="body" idx="1"/>
          </p:nvPr>
        </p:nvSpPr>
        <p:spPr>
          <a:xfrm>
            <a:off x="628650" y="1054289"/>
            <a:ext cx="7886700" cy="3578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ct val="100000"/>
              <a:buNone/>
            </a:pPr>
            <a:r>
              <a:rPr lang="nl"/>
              <a:t>1.</a:t>
            </a:r>
            <a:endParaRPr/>
          </a:p>
          <a:p>
            <a:pPr marL="0" lvl="0" indent="0" algn="l" rtl="0">
              <a:lnSpc>
                <a:spcPct val="90000"/>
              </a:lnSpc>
              <a:spcBef>
                <a:spcPts val="800"/>
              </a:spcBef>
              <a:spcAft>
                <a:spcPts val="0"/>
              </a:spcAft>
              <a:buClr>
                <a:schemeClr val="dk1"/>
              </a:buClr>
              <a:buSzPct val="100000"/>
              <a:buNone/>
            </a:pPr>
            <a:endParaRPr/>
          </a:p>
          <a:p>
            <a:pPr marL="0" lvl="0" indent="0" algn="l" rtl="0">
              <a:lnSpc>
                <a:spcPct val="90000"/>
              </a:lnSpc>
              <a:spcBef>
                <a:spcPts val="800"/>
              </a:spcBef>
              <a:spcAft>
                <a:spcPts val="0"/>
              </a:spcAft>
              <a:buClr>
                <a:schemeClr val="dk1"/>
              </a:buClr>
              <a:buSzPct val="100000"/>
              <a:buNone/>
            </a:pPr>
            <a:endParaRPr/>
          </a:p>
          <a:p>
            <a:pPr marL="0" lvl="0" indent="0" algn="l" rtl="0">
              <a:lnSpc>
                <a:spcPct val="90000"/>
              </a:lnSpc>
              <a:spcBef>
                <a:spcPts val="800"/>
              </a:spcBef>
              <a:spcAft>
                <a:spcPts val="0"/>
              </a:spcAft>
              <a:buClr>
                <a:schemeClr val="dk1"/>
              </a:buClr>
              <a:buSzPct val="100000"/>
              <a:buNone/>
            </a:pPr>
            <a:endParaRPr/>
          </a:p>
          <a:p>
            <a:pPr marL="0" lvl="0" indent="0" algn="l" rtl="0">
              <a:lnSpc>
                <a:spcPct val="90000"/>
              </a:lnSpc>
              <a:spcBef>
                <a:spcPts val="800"/>
              </a:spcBef>
              <a:spcAft>
                <a:spcPts val="0"/>
              </a:spcAft>
              <a:buClr>
                <a:schemeClr val="dk1"/>
              </a:buClr>
              <a:buSzPct val="100000"/>
              <a:buNone/>
            </a:pPr>
            <a:r>
              <a:rPr lang="nl"/>
              <a:t>2. </a:t>
            </a:r>
            <a:endParaRPr/>
          </a:p>
          <a:p>
            <a:pPr marL="0" lvl="0" indent="0" algn="l" rtl="0">
              <a:lnSpc>
                <a:spcPct val="90000"/>
              </a:lnSpc>
              <a:spcBef>
                <a:spcPts val="800"/>
              </a:spcBef>
              <a:spcAft>
                <a:spcPts val="0"/>
              </a:spcAft>
              <a:buClr>
                <a:schemeClr val="dk1"/>
              </a:buClr>
              <a:buSzPct val="100000"/>
              <a:buNone/>
            </a:pPr>
            <a:endParaRPr/>
          </a:p>
          <a:p>
            <a:pPr marL="0" lvl="0" indent="0" algn="l" rtl="0">
              <a:lnSpc>
                <a:spcPct val="90000"/>
              </a:lnSpc>
              <a:spcBef>
                <a:spcPts val="800"/>
              </a:spcBef>
              <a:spcAft>
                <a:spcPts val="0"/>
              </a:spcAft>
              <a:buClr>
                <a:schemeClr val="dk1"/>
              </a:buClr>
              <a:buSzPct val="100000"/>
              <a:buNone/>
            </a:pPr>
            <a:endParaRPr/>
          </a:p>
          <a:p>
            <a:pPr marL="0" lvl="0" indent="0" algn="l" rtl="0">
              <a:lnSpc>
                <a:spcPct val="90000"/>
              </a:lnSpc>
              <a:spcBef>
                <a:spcPts val="800"/>
              </a:spcBef>
              <a:spcAft>
                <a:spcPts val="0"/>
              </a:spcAft>
              <a:buClr>
                <a:schemeClr val="dk1"/>
              </a:buClr>
              <a:buSzPct val="100000"/>
              <a:buNone/>
            </a:pPr>
            <a:endParaRPr/>
          </a:p>
          <a:p>
            <a:pPr marL="0" lvl="0" indent="0" algn="l" rtl="0">
              <a:lnSpc>
                <a:spcPct val="90000"/>
              </a:lnSpc>
              <a:spcBef>
                <a:spcPts val="800"/>
              </a:spcBef>
              <a:spcAft>
                <a:spcPts val="0"/>
              </a:spcAft>
              <a:buClr>
                <a:schemeClr val="dk1"/>
              </a:buClr>
              <a:buSzPct val="100000"/>
              <a:buNone/>
            </a:pPr>
            <a:r>
              <a:rPr lang="nl"/>
              <a:t>3.				</a:t>
            </a:r>
            <a:endParaRPr/>
          </a:p>
          <a:p>
            <a:pPr marL="0" lvl="0" indent="0" algn="l" rtl="0">
              <a:lnSpc>
                <a:spcPct val="90000"/>
              </a:lnSpc>
              <a:spcBef>
                <a:spcPts val="800"/>
              </a:spcBef>
              <a:spcAft>
                <a:spcPts val="0"/>
              </a:spcAft>
              <a:buClr>
                <a:schemeClr val="dk1"/>
              </a:buClr>
              <a:buSzPct val="100000"/>
              <a:buNone/>
            </a:pPr>
            <a:endParaRPr/>
          </a:p>
          <a:p>
            <a:pPr marL="0" lvl="0" indent="0" algn="l" rtl="0">
              <a:lnSpc>
                <a:spcPct val="90000"/>
              </a:lnSpc>
              <a:spcBef>
                <a:spcPts val="800"/>
              </a:spcBef>
              <a:spcAft>
                <a:spcPts val="0"/>
              </a:spcAft>
              <a:buClr>
                <a:schemeClr val="dk1"/>
              </a:buClr>
              <a:buSzPct val="100000"/>
              <a:buNone/>
            </a:pPr>
            <a:endParaRPr/>
          </a:p>
          <a:p>
            <a:pPr marL="0" lvl="0" indent="0" algn="l" rtl="0">
              <a:lnSpc>
                <a:spcPct val="90000"/>
              </a:lnSpc>
              <a:spcBef>
                <a:spcPts val="800"/>
              </a:spcBef>
              <a:spcAft>
                <a:spcPts val="0"/>
              </a:spcAft>
              <a:buClr>
                <a:schemeClr val="dk1"/>
              </a:buClr>
              <a:buSzPct val="100000"/>
              <a:buNone/>
            </a:pPr>
            <a:endParaRPr/>
          </a:p>
        </p:txBody>
      </p:sp>
      <p:sp>
        <p:nvSpPr>
          <p:cNvPr id="149" name="Google Shape;149;p28"/>
          <p:cNvSpPr/>
          <p:nvPr/>
        </p:nvSpPr>
        <p:spPr>
          <a:xfrm>
            <a:off x="1590971" y="2094224"/>
            <a:ext cx="1811700" cy="1269300"/>
          </a:xfrm>
          <a:prstGeom prst="roundRect">
            <a:avLst>
              <a:gd name="adj" fmla="val 16667"/>
            </a:avLst>
          </a:prstGeom>
          <a:solidFill>
            <a:schemeClr val="accent1"/>
          </a:solidFill>
          <a:ln w="19050" cap="flat" cmpd="sng">
            <a:solidFill>
              <a:srgbClr val="0F465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nl" sz="1800" b="0" i="0" u="none" strike="noStrike" cap="none">
                <a:solidFill>
                  <a:schemeClr val="lt1"/>
                </a:solidFill>
                <a:latin typeface="Calibri"/>
                <a:ea typeface="Calibri"/>
                <a:cs typeface="Calibri"/>
                <a:sym typeface="Calibri"/>
              </a:rPr>
              <a:t>grammatica</a:t>
            </a:r>
            <a:endParaRPr sz="1100"/>
          </a:p>
        </p:txBody>
      </p:sp>
      <p:sp>
        <p:nvSpPr>
          <p:cNvPr id="150" name="Google Shape;150;p28"/>
          <p:cNvSpPr/>
          <p:nvPr/>
        </p:nvSpPr>
        <p:spPr>
          <a:xfrm>
            <a:off x="4105309" y="2094228"/>
            <a:ext cx="1947000" cy="1269300"/>
          </a:xfrm>
          <a:prstGeom prst="roundRect">
            <a:avLst>
              <a:gd name="adj" fmla="val 16667"/>
            </a:avLst>
          </a:prstGeom>
          <a:solidFill>
            <a:schemeClr val="accent1"/>
          </a:solidFill>
          <a:ln w="19050" cap="flat" cmpd="sng">
            <a:solidFill>
              <a:srgbClr val="0F465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nl" sz="1800" b="0" i="0" u="none" strike="noStrike" cap="none">
                <a:solidFill>
                  <a:schemeClr val="lt1"/>
                </a:solidFill>
                <a:latin typeface="Calibri"/>
                <a:ea typeface="Calibri"/>
                <a:cs typeface="Calibri"/>
                <a:sym typeface="Calibri"/>
              </a:rPr>
              <a:t>woordenschat &amp; uitspraak</a:t>
            </a:r>
            <a:endParaRPr sz="1100"/>
          </a:p>
        </p:txBody>
      </p:sp>
      <p:sp>
        <p:nvSpPr>
          <p:cNvPr id="151" name="Google Shape;151;p28"/>
          <p:cNvSpPr/>
          <p:nvPr/>
        </p:nvSpPr>
        <p:spPr>
          <a:xfrm>
            <a:off x="6703601" y="2094242"/>
            <a:ext cx="1811700" cy="1269300"/>
          </a:xfrm>
          <a:prstGeom prst="roundRect">
            <a:avLst>
              <a:gd name="adj" fmla="val 16667"/>
            </a:avLst>
          </a:prstGeom>
          <a:solidFill>
            <a:schemeClr val="accent1"/>
          </a:solidFill>
          <a:ln w="19050" cap="flat" cmpd="sng">
            <a:solidFill>
              <a:srgbClr val="0F465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nl" sz="1800" b="0" i="0" u="none" strike="noStrike" cap="none">
                <a:solidFill>
                  <a:schemeClr val="lt1"/>
                </a:solidFill>
                <a:latin typeface="Calibri"/>
                <a:ea typeface="Calibri"/>
                <a:cs typeface="Calibri"/>
                <a:sym typeface="Calibri"/>
              </a:rPr>
              <a:t>spreekdurf</a:t>
            </a:r>
            <a:endParaRPr sz="11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09"/>
          <p:cNvSpPr txBox="1">
            <a:spLocks noGrp="1"/>
          </p:cNvSpPr>
          <p:nvPr>
            <p:ph type="title"/>
          </p:nvPr>
        </p:nvSpPr>
        <p:spPr>
          <a:xfrm>
            <a:off x="471488" y="20538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sz="2700" b="1">
                <a:latin typeface="Calibri"/>
                <a:ea typeface="Calibri"/>
                <a:cs typeface="Calibri"/>
                <a:sym typeface="Calibri"/>
              </a:rPr>
              <a:t>10. Foto’s en apps</a:t>
            </a:r>
            <a:endParaRPr sz="2700" b="1">
              <a:latin typeface="Calibri"/>
              <a:ea typeface="Calibri"/>
              <a:cs typeface="Calibri"/>
              <a:sym typeface="Calibri"/>
            </a:endParaRPr>
          </a:p>
        </p:txBody>
      </p:sp>
      <p:sp>
        <p:nvSpPr>
          <p:cNvPr id="794" name="Google Shape;794;p109"/>
          <p:cNvSpPr txBox="1">
            <a:spLocks noGrp="1"/>
          </p:cNvSpPr>
          <p:nvPr>
            <p:ph type="body" idx="1"/>
          </p:nvPr>
        </p:nvSpPr>
        <p:spPr>
          <a:xfrm>
            <a:off x="471488" y="1026914"/>
            <a:ext cx="5915100" cy="2447700"/>
          </a:xfrm>
          <a:prstGeom prst="rect">
            <a:avLst/>
          </a:prstGeom>
          <a:noFill/>
          <a:ln>
            <a:noFill/>
          </a:ln>
        </p:spPr>
        <p:txBody>
          <a:bodyPr spcFirstLastPara="1" wrap="square" lIns="68575" tIns="34275" rIns="68575" bIns="34275" anchor="t" anchorCtr="0">
            <a:normAutofit/>
          </a:bodyPr>
          <a:lstStyle/>
          <a:p>
            <a:pPr marL="177800" lvl="0" indent="-158750" algn="l" rtl="0">
              <a:lnSpc>
                <a:spcPct val="90000"/>
              </a:lnSpc>
              <a:spcBef>
                <a:spcPts val="0"/>
              </a:spcBef>
              <a:spcAft>
                <a:spcPts val="0"/>
              </a:spcAft>
              <a:buClr>
                <a:schemeClr val="dk1"/>
              </a:buClr>
              <a:buSzPts val="1900"/>
              <a:buChar char="•"/>
            </a:pPr>
            <a:r>
              <a:rPr lang="nl" sz="1900">
                <a:latin typeface="Calibri"/>
                <a:ea typeface="Calibri"/>
                <a:cs typeface="Calibri"/>
                <a:sym typeface="Calibri"/>
              </a:rPr>
              <a:t>Cursist in Zuid-Korea</a:t>
            </a:r>
            <a:endParaRPr sz="1900">
              <a:latin typeface="Calibri"/>
              <a:ea typeface="Calibri"/>
              <a:cs typeface="Calibri"/>
              <a:sym typeface="Calibri"/>
            </a:endParaRPr>
          </a:p>
          <a:p>
            <a:pPr marL="177800" lvl="0" indent="-158750" algn="l" rtl="0">
              <a:lnSpc>
                <a:spcPct val="90000"/>
              </a:lnSpc>
              <a:spcBef>
                <a:spcPts val="800"/>
              </a:spcBef>
              <a:spcAft>
                <a:spcPts val="0"/>
              </a:spcAft>
              <a:buClr>
                <a:schemeClr val="dk1"/>
              </a:buClr>
              <a:buSzPts val="1900"/>
              <a:buChar char="•"/>
            </a:pPr>
            <a:r>
              <a:rPr lang="nl" sz="1900">
                <a:latin typeface="Calibri"/>
                <a:ea typeface="Calibri"/>
                <a:cs typeface="Calibri"/>
                <a:sym typeface="Calibri"/>
              </a:rPr>
              <a:t>Minder ideaal op een jobinterview </a:t>
            </a:r>
            <a:r>
              <a:rPr lang="nl" sz="1900"/>
              <a:t>;-)</a:t>
            </a:r>
            <a:endParaRPr sz="1900"/>
          </a:p>
        </p:txBody>
      </p:sp>
      <p:pic>
        <p:nvPicPr>
          <p:cNvPr id="795" name="Google Shape;795;p109"/>
          <p:cNvPicPr preferRelativeResize="0"/>
          <p:nvPr/>
        </p:nvPicPr>
        <p:blipFill rotWithShape="1">
          <a:blip r:embed="rId3">
            <a:alphaModFix/>
          </a:blip>
          <a:srcRect/>
          <a:stretch/>
        </p:blipFill>
        <p:spPr>
          <a:xfrm>
            <a:off x="4599536" y="1778794"/>
            <a:ext cx="4544464" cy="3364707"/>
          </a:xfrm>
          <a:prstGeom prst="rect">
            <a:avLst/>
          </a:prstGeom>
          <a:noFill/>
          <a:ln>
            <a:noFill/>
          </a:ln>
        </p:spPr>
      </p:pic>
      <p:sp>
        <p:nvSpPr>
          <p:cNvPr id="796" name="Google Shape;796;p109"/>
          <p:cNvSpPr/>
          <p:nvPr/>
        </p:nvSpPr>
        <p:spPr>
          <a:xfrm>
            <a:off x="839337" y="2630606"/>
            <a:ext cx="2436000" cy="1555800"/>
          </a:xfrm>
          <a:prstGeom prst="wedgeRoundRectCallout">
            <a:avLst>
              <a:gd name="adj1" fmla="val -20833"/>
              <a:gd name="adj2" fmla="val 62500"/>
              <a:gd name="adj3" fmla="val 0"/>
            </a:avLst>
          </a:prstGeom>
          <a:solidFill>
            <a:schemeClr val="accent1"/>
          </a:solidFill>
          <a:ln w="19050" cap="flat" cmpd="sng">
            <a:solidFill>
              <a:srgbClr val="0F465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nl" sz="1400" b="1">
                <a:solidFill>
                  <a:schemeClr val="lt1"/>
                </a:solidFill>
                <a:latin typeface="Calibri"/>
                <a:ea typeface="Calibri"/>
                <a:cs typeface="Calibri"/>
                <a:sym typeface="Calibri"/>
              </a:rPr>
              <a:t>APPS</a:t>
            </a:r>
            <a:endParaRPr sz="1100"/>
          </a:p>
          <a:p>
            <a:pPr marL="0" marR="0" lvl="0" indent="0" algn="ctr" rtl="0">
              <a:spcBef>
                <a:spcPts val="0"/>
              </a:spcBef>
              <a:spcAft>
                <a:spcPts val="0"/>
              </a:spcAft>
              <a:buNone/>
            </a:pPr>
            <a:r>
              <a:rPr lang="nl" sz="1400">
                <a:solidFill>
                  <a:schemeClr val="lt1"/>
                </a:solidFill>
                <a:latin typeface="Arial"/>
                <a:ea typeface="Arial"/>
                <a:cs typeface="Arial"/>
                <a:sym typeface="Arial"/>
              </a:rPr>
              <a:t>- </a:t>
            </a:r>
            <a:r>
              <a:rPr lang="nl" sz="1400">
                <a:solidFill>
                  <a:schemeClr val="lt1"/>
                </a:solidFill>
                <a:latin typeface="Calibri"/>
                <a:ea typeface="Calibri"/>
                <a:cs typeface="Calibri"/>
                <a:sym typeface="Calibri"/>
              </a:rPr>
              <a:t>Reverso context</a:t>
            </a:r>
            <a:endParaRPr sz="1100"/>
          </a:p>
          <a:p>
            <a:pPr marL="0" marR="0" lvl="0" indent="0" algn="ctr" rtl="0">
              <a:spcBef>
                <a:spcPts val="0"/>
              </a:spcBef>
              <a:spcAft>
                <a:spcPts val="0"/>
              </a:spcAft>
              <a:buNone/>
            </a:pPr>
            <a:r>
              <a:rPr lang="nl" sz="1400">
                <a:solidFill>
                  <a:schemeClr val="lt1"/>
                </a:solidFill>
                <a:latin typeface="Calibri"/>
                <a:ea typeface="Calibri"/>
                <a:cs typeface="Calibri"/>
                <a:sym typeface="Calibri"/>
              </a:rPr>
              <a:t>- Deepl</a:t>
            </a:r>
            <a:endParaRPr sz="1400">
              <a:solidFill>
                <a:schemeClr val="lt1"/>
              </a:solidFill>
              <a:latin typeface="Calibri"/>
              <a:ea typeface="Calibri"/>
              <a:cs typeface="Calibri"/>
              <a:sym typeface="Calibri"/>
            </a:endParaRPr>
          </a:p>
          <a:p>
            <a:pPr marL="215900" marR="0" lvl="0" indent="-215900" algn="ctr" rtl="0">
              <a:spcBef>
                <a:spcPts val="0"/>
              </a:spcBef>
              <a:spcAft>
                <a:spcPts val="0"/>
              </a:spcAft>
              <a:buClr>
                <a:schemeClr val="lt1"/>
              </a:buClr>
              <a:buSzPts val="1400"/>
              <a:buFont typeface="Calibri"/>
              <a:buChar char="-"/>
            </a:pPr>
            <a:r>
              <a:rPr lang="nl" sz="1400">
                <a:solidFill>
                  <a:schemeClr val="lt1"/>
                </a:solidFill>
                <a:latin typeface="Calibri"/>
                <a:ea typeface="Calibri"/>
                <a:cs typeface="Calibri"/>
                <a:sym typeface="Calibri"/>
              </a:rPr>
              <a:t>Chat GPT</a:t>
            </a:r>
            <a:endParaRPr sz="1100"/>
          </a:p>
          <a:p>
            <a:pPr marL="215900" marR="0" lvl="0" indent="-215900" algn="ctr" rtl="0">
              <a:spcBef>
                <a:spcPts val="0"/>
              </a:spcBef>
              <a:spcAft>
                <a:spcPts val="0"/>
              </a:spcAft>
              <a:buClr>
                <a:schemeClr val="lt1"/>
              </a:buClr>
              <a:buSzPts val="1400"/>
              <a:buFont typeface="Calibri"/>
              <a:buChar char="-"/>
            </a:pPr>
            <a:r>
              <a:rPr lang="nl" sz="1400">
                <a:solidFill>
                  <a:schemeClr val="lt1"/>
                </a:solidFill>
                <a:latin typeface="Calibri"/>
                <a:ea typeface="Calibri"/>
                <a:cs typeface="Calibri"/>
                <a:sym typeface="Calibri"/>
              </a:rPr>
              <a:t>Google Translate</a:t>
            </a:r>
            <a:endParaRPr sz="1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11"/>
          <p:cNvSpPr/>
          <p:nvPr/>
        </p:nvSpPr>
        <p:spPr>
          <a:xfrm>
            <a:off x="552735" y="296840"/>
            <a:ext cx="8045352" cy="4636872"/>
          </a:xfrm>
          <a:prstGeom prst="cloud">
            <a:avLst/>
          </a:prstGeom>
          <a:noFill/>
          <a:ln w="19050" cap="flat" cmpd="sng">
            <a:solidFill>
              <a:srgbClr val="0F465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811" name="Google Shape;811;p111"/>
          <p:cNvSpPr txBox="1"/>
          <p:nvPr/>
        </p:nvSpPr>
        <p:spPr>
          <a:xfrm>
            <a:off x="1801504" y="1310185"/>
            <a:ext cx="22926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l" sz="3000">
                <a:solidFill>
                  <a:schemeClr val="dk1"/>
                </a:solidFill>
                <a:latin typeface="Calibri"/>
                <a:ea typeface="Calibri"/>
                <a:cs typeface="Calibri"/>
                <a:sym typeface="Calibri"/>
              </a:rPr>
              <a:t>familie</a:t>
            </a:r>
            <a:endParaRPr sz="1100"/>
          </a:p>
        </p:txBody>
      </p:sp>
      <p:sp>
        <p:nvSpPr>
          <p:cNvPr id="812" name="Google Shape;812;p111"/>
          <p:cNvSpPr txBox="1"/>
          <p:nvPr/>
        </p:nvSpPr>
        <p:spPr>
          <a:xfrm>
            <a:off x="4478172" y="1210649"/>
            <a:ext cx="22365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l" sz="3000">
                <a:solidFill>
                  <a:schemeClr val="dk1"/>
                </a:solidFill>
                <a:latin typeface="Calibri"/>
                <a:ea typeface="Calibri"/>
                <a:cs typeface="Calibri"/>
                <a:sym typeface="Calibri"/>
              </a:rPr>
              <a:t>wonen</a:t>
            </a:r>
            <a:endParaRPr sz="1100"/>
          </a:p>
        </p:txBody>
      </p:sp>
      <p:sp>
        <p:nvSpPr>
          <p:cNvPr id="813" name="Google Shape;813;p111"/>
          <p:cNvSpPr txBox="1"/>
          <p:nvPr/>
        </p:nvSpPr>
        <p:spPr>
          <a:xfrm>
            <a:off x="3019568" y="2124458"/>
            <a:ext cx="17094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l" sz="3000">
                <a:solidFill>
                  <a:schemeClr val="dk1"/>
                </a:solidFill>
                <a:latin typeface="Calibri"/>
                <a:ea typeface="Calibri"/>
                <a:cs typeface="Calibri"/>
                <a:sym typeface="Calibri"/>
              </a:rPr>
              <a:t>weekend</a:t>
            </a:r>
            <a:endParaRPr sz="1100"/>
          </a:p>
        </p:txBody>
      </p:sp>
      <p:sp>
        <p:nvSpPr>
          <p:cNvPr id="814" name="Google Shape;814;p111"/>
          <p:cNvSpPr txBox="1"/>
          <p:nvPr/>
        </p:nvSpPr>
        <p:spPr>
          <a:xfrm>
            <a:off x="5148618" y="2845559"/>
            <a:ext cx="14226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l" sz="3000">
                <a:solidFill>
                  <a:schemeClr val="dk1"/>
                </a:solidFill>
                <a:latin typeface="Calibri"/>
                <a:ea typeface="Calibri"/>
                <a:cs typeface="Calibri"/>
                <a:sym typeface="Calibri"/>
              </a:rPr>
              <a:t>hobby</a:t>
            </a:r>
            <a:endParaRPr sz="1100"/>
          </a:p>
        </p:txBody>
      </p:sp>
      <p:sp>
        <p:nvSpPr>
          <p:cNvPr id="815" name="Google Shape;815;p111"/>
          <p:cNvSpPr txBox="1"/>
          <p:nvPr/>
        </p:nvSpPr>
        <p:spPr>
          <a:xfrm>
            <a:off x="2123539" y="3263605"/>
            <a:ext cx="25128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l" sz="3000">
                <a:solidFill>
                  <a:schemeClr val="dk1"/>
                </a:solidFill>
                <a:latin typeface="Calibri"/>
                <a:ea typeface="Calibri"/>
                <a:cs typeface="Calibri"/>
                <a:sym typeface="Calibri"/>
              </a:rPr>
              <a:t>drinken</a:t>
            </a: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34"/>
          <p:cNvSpPr txBox="1">
            <a:spLocks noGrp="1"/>
          </p:cNvSpPr>
          <p:nvPr>
            <p:ph type="title"/>
          </p:nvPr>
        </p:nvSpPr>
        <p:spPr>
          <a:xfrm>
            <a:off x="471488" y="20538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b="1">
                <a:latin typeface="Calibri"/>
                <a:ea typeface="Calibri"/>
                <a:cs typeface="Calibri"/>
                <a:sym typeface="Calibri"/>
              </a:rPr>
              <a:t>Smalltalk</a:t>
            </a:r>
            <a:endParaRPr b="1"/>
          </a:p>
        </p:txBody>
      </p:sp>
      <p:sp>
        <p:nvSpPr>
          <p:cNvPr id="987" name="Google Shape;987;p134"/>
          <p:cNvSpPr txBox="1">
            <a:spLocks noGrp="1"/>
          </p:cNvSpPr>
          <p:nvPr>
            <p:ph type="body" idx="1"/>
          </p:nvPr>
        </p:nvSpPr>
        <p:spPr>
          <a:xfrm>
            <a:off x="549992" y="951183"/>
            <a:ext cx="7886700" cy="39735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lnSpc>
                <a:spcPct val="90000"/>
              </a:lnSpc>
              <a:spcBef>
                <a:spcPts val="800"/>
              </a:spcBef>
              <a:spcAft>
                <a:spcPts val="0"/>
              </a:spcAft>
              <a:buNone/>
            </a:pPr>
            <a:r>
              <a:rPr lang="nl" dirty="0"/>
              <a:t>Interview nu je collega met jouw vragen. </a:t>
            </a:r>
            <a:endParaRPr dirty="0"/>
          </a:p>
          <a:p>
            <a:pPr marL="0" lvl="0" indent="0" algn="l" rtl="0">
              <a:lnSpc>
                <a:spcPct val="90000"/>
              </a:lnSpc>
              <a:spcBef>
                <a:spcPts val="800"/>
              </a:spcBef>
              <a:spcAft>
                <a:spcPts val="0"/>
              </a:spcAft>
              <a:buNone/>
            </a:pPr>
            <a:endParaRPr dirty="0"/>
          </a:p>
          <a:p>
            <a:pPr marL="0" lvl="0" indent="0" algn="l" rtl="0">
              <a:lnSpc>
                <a:spcPct val="90000"/>
              </a:lnSpc>
              <a:spcBef>
                <a:spcPts val="800"/>
              </a:spcBef>
              <a:spcAft>
                <a:spcPts val="0"/>
              </a:spcAft>
              <a:buNone/>
            </a:pPr>
            <a:r>
              <a:rPr lang="nl" dirty="0"/>
              <a:t>Focus op communicatie. </a:t>
            </a:r>
            <a:endParaRPr dirty="0"/>
          </a:p>
          <a:p>
            <a:pPr marL="0" lvl="0" indent="0" algn="l" rtl="0">
              <a:lnSpc>
                <a:spcPct val="90000"/>
              </a:lnSpc>
              <a:spcBef>
                <a:spcPts val="800"/>
              </a:spcBef>
              <a:spcAft>
                <a:spcPts val="0"/>
              </a:spcAft>
              <a:buNone/>
            </a:pPr>
            <a:endParaRPr dirty="0"/>
          </a:p>
          <a:p>
            <a:pPr marL="0" lvl="0" indent="0" algn="l" rtl="0">
              <a:lnSpc>
                <a:spcPct val="90000"/>
              </a:lnSpc>
              <a:spcBef>
                <a:spcPts val="800"/>
              </a:spcBef>
              <a:spcAft>
                <a:spcPts val="0"/>
              </a:spcAft>
              <a:buNone/>
            </a:pPr>
            <a:r>
              <a:rPr lang="nl" dirty="0"/>
              <a:t>De leerkracht helpt niet. </a:t>
            </a:r>
            <a:endParaRPr dirty="0"/>
          </a:p>
          <a:p>
            <a:pPr marL="0" lvl="0" indent="0" algn="l" rtl="0">
              <a:lnSpc>
                <a:spcPct val="90000"/>
              </a:lnSpc>
              <a:spcBef>
                <a:spcPts val="800"/>
              </a:spcBef>
              <a:spcAft>
                <a:spcPts val="0"/>
              </a:spcAft>
              <a:buNone/>
            </a:pPr>
            <a:endParaRPr dirty="0"/>
          </a:p>
          <a:p>
            <a:pPr marL="0" lvl="0" indent="0" algn="l" rtl="0">
              <a:lnSpc>
                <a:spcPct val="90000"/>
              </a:lnSpc>
              <a:spcBef>
                <a:spcPts val="800"/>
              </a:spcBef>
              <a:spcAft>
                <a:spcPts val="0"/>
              </a:spcAft>
              <a:buNone/>
            </a:pPr>
            <a:r>
              <a:rPr lang="nl" dirty="0"/>
              <a:t>Help jezelf: </a:t>
            </a:r>
            <a:endParaRPr dirty="0"/>
          </a:p>
          <a:p>
            <a:pPr marL="0" lvl="0" indent="0" algn="l" rtl="0">
              <a:lnSpc>
                <a:spcPct val="90000"/>
              </a:lnSpc>
              <a:spcBef>
                <a:spcPts val="800"/>
              </a:spcBef>
              <a:spcAft>
                <a:spcPts val="0"/>
              </a:spcAft>
              <a:buNone/>
            </a:pPr>
            <a:endParaRPr dirty="0"/>
          </a:p>
          <a:p>
            <a:pPr marL="0" lvl="0" indent="0" algn="l" rtl="0">
              <a:lnSpc>
                <a:spcPct val="90000"/>
              </a:lnSpc>
              <a:spcBef>
                <a:spcPts val="800"/>
              </a:spcBef>
              <a:spcAft>
                <a:spcPts val="0"/>
              </a:spcAft>
              <a:buNone/>
            </a:pPr>
            <a:r>
              <a:rPr lang="nl" dirty="0">
                <a:solidFill>
                  <a:srgbClr val="FF0000"/>
                </a:solidFill>
              </a:rPr>
              <a:t>Blokkeer je? </a:t>
            </a:r>
            <a:endParaRPr dirty="0">
              <a:solidFill>
                <a:srgbClr val="FF0000"/>
              </a:solidFill>
            </a:endParaRPr>
          </a:p>
          <a:p>
            <a:pPr marL="0" lvl="0" indent="0" algn="l" rtl="0">
              <a:lnSpc>
                <a:spcPct val="90000"/>
              </a:lnSpc>
              <a:spcBef>
                <a:spcPts val="800"/>
              </a:spcBef>
              <a:spcAft>
                <a:spcPts val="0"/>
              </a:spcAft>
              <a:buNone/>
            </a:pPr>
            <a:r>
              <a:rPr lang="nl" dirty="0">
                <a:solidFill>
                  <a:srgbClr val="FF0000"/>
                </a:solidFill>
              </a:rPr>
              <a:t>Geen stress. Dat is normaal. </a:t>
            </a:r>
            <a:endParaRPr dirty="0">
              <a:solidFill>
                <a:srgbClr val="FF0000"/>
              </a:solidFill>
            </a:endParaRPr>
          </a:p>
          <a:p>
            <a:pPr marL="0" lvl="0" indent="0" algn="l" rtl="0">
              <a:lnSpc>
                <a:spcPct val="90000"/>
              </a:lnSpc>
              <a:spcBef>
                <a:spcPts val="800"/>
              </a:spcBef>
              <a:spcAft>
                <a:spcPts val="0"/>
              </a:spcAft>
              <a:buNone/>
            </a:pPr>
            <a:r>
              <a:rPr lang="nl" dirty="0">
                <a:solidFill>
                  <a:srgbClr val="FF0000"/>
                </a:solidFill>
              </a:rPr>
              <a:t>Adem. </a:t>
            </a:r>
            <a:endParaRPr dirty="0">
              <a:solidFill>
                <a:srgbClr val="FF0000"/>
              </a:solidFill>
            </a:endParaRPr>
          </a:p>
          <a:p>
            <a:pPr marL="0" lvl="0" indent="0" algn="l" rtl="0">
              <a:lnSpc>
                <a:spcPct val="90000"/>
              </a:lnSpc>
              <a:spcBef>
                <a:spcPts val="800"/>
              </a:spcBef>
              <a:spcAft>
                <a:spcPts val="0"/>
              </a:spcAft>
              <a:buNone/>
            </a:pPr>
            <a:r>
              <a:rPr lang="nl" dirty="0">
                <a:solidFill>
                  <a:srgbClr val="FF0000"/>
                </a:solidFill>
              </a:rPr>
              <a:t>Kies een spreekstrategie. </a:t>
            </a:r>
            <a:endParaRPr dirty="0">
              <a:solidFill>
                <a:srgbClr val="FF0000"/>
              </a:solidFill>
            </a:endParaRPr>
          </a:p>
          <a:p>
            <a:pPr marL="0" lvl="0" indent="0" algn="l" rtl="0">
              <a:lnSpc>
                <a:spcPct val="90000"/>
              </a:lnSpc>
              <a:spcBef>
                <a:spcPts val="800"/>
              </a:spcBef>
              <a:spcAft>
                <a:spcPts val="0"/>
              </a:spcAft>
              <a:buNone/>
            </a:pPr>
            <a:r>
              <a:rPr lang="nl" dirty="0">
                <a:solidFill>
                  <a:srgbClr val="FF0000"/>
                </a:solidFill>
              </a:rPr>
              <a:t>En start de communicatie opnieuw. </a:t>
            </a:r>
            <a:endParaRPr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nl" b="1">
                <a:latin typeface="Arial"/>
                <a:ea typeface="Arial"/>
                <a:cs typeface="Arial"/>
                <a:sym typeface="Arial"/>
              </a:rPr>
              <a:t>Wat zijn spreekstrategieën? </a:t>
            </a:r>
            <a:endParaRPr/>
          </a:p>
        </p:txBody>
      </p:sp>
      <p:sp>
        <p:nvSpPr>
          <p:cNvPr id="993" name="Google Shape;993;p1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nl" dirty="0">
                <a:latin typeface="Arial"/>
                <a:ea typeface="Arial"/>
                <a:cs typeface="Arial"/>
                <a:sym typeface="Arial"/>
              </a:rPr>
              <a:t>Trucjes (abracadabra simsalabim hocus pocus pilatus pats)</a:t>
            </a:r>
            <a:endParaRPr dirty="0"/>
          </a:p>
          <a:p>
            <a:pPr marL="0" lvl="0" indent="0" algn="l" rtl="0">
              <a:lnSpc>
                <a:spcPct val="90000"/>
              </a:lnSpc>
              <a:spcBef>
                <a:spcPts val="800"/>
              </a:spcBef>
              <a:spcAft>
                <a:spcPts val="0"/>
              </a:spcAft>
              <a:buClr>
                <a:schemeClr val="dk1"/>
              </a:buClr>
              <a:buSzPts val="2100"/>
              <a:buNone/>
            </a:pPr>
            <a:endParaRPr dirty="0">
              <a:latin typeface="Arial"/>
              <a:ea typeface="Arial"/>
              <a:cs typeface="Arial"/>
              <a:sym typeface="Aria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Blokkeer je? Heb je stress? </a:t>
            </a:r>
            <a:endParaRPr dirty="0">
              <a:solidFill>
                <a:srgbClr val="FF0000"/>
              </a:solidFil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Geen probleem! D</a:t>
            </a:r>
            <a:r>
              <a:rPr lang="nl" dirty="0">
                <a:solidFill>
                  <a:srgbClr val="FF0000"/>
                </a:solidFill>
              </a:rPr>
              <a:t>at is normaal. </a:t>
            </a:r>
            <a:endParaRPr dirty="0">
              <a:solidFill>
                <a:srgbClr val="FF0000"/>
              </a:solidFil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Adem goed. </a:t>
            </a:r>
            <a:endParaRPr dirty="0">
              <a:solidFill>
                <a:srgbClr val="FF0000"/>
              </a:solidFill>
            </a:endParaRPr>
          </a:p>
          <a:p>
            <a:pPr marL="177800" lvl="0" indent="-171450" algn="l" rtl="0">
              <a:lnSpc>
                <a:spcPct val="90000"/>
              </a:lnSpc>
              <a:spcBef>
                <a:spcPts val="800"/>
              </a:spcBef>
              <a:spcAft>
                <a:spcPts val="0"/>
              </a:spcAft>
              <a:buClr>
                <a:srgbClr val="FF0000"/>
              </a:buClr>
              <a:buSzPts val="2100"/>
              <a:buChar char="•"/>
            </a:pPr>
            <a:r>
              <a:rPr lang="nl" dirty="0">
                <a:solidFill>
                  <a:srgbClr val="FF0000"/>
                </a:solidFill>
                <a:latin typeface="Arial"/>
                <a:ea typeface="Arial"/>
                <a:cs typeface="Arial"/>
                <a:sym typeface="Arial"/>
              </a:rPr>
              <a:t>Kies een trucje. </a:t>
            </a:r>
            <a:endParaRPr dirty="0">
              <a:solidFill>
                <a:srgbClr val="FF0000"/>
              </a:solidFill>
            </a:endParaRPr>
          </a:p>
          <a:p>
            <a:pPr marL="177800" lvl="0" indent="-171450" algn="l" rtl="0">
              <a:lnSpc>
                <a:spcPct val="90000"/>
              </a:lnSpc>
              <a:spcBef>
                <a:spcPts val="800"/>
              </a:spcBef>
              <a:spcAft>
                <a:spcPts val="0"/>
              </a:spcAft>
              <a:buClr>
                <a:schemeClr val="dk1"/>
              </a:buClr>
              <a:buSzPts val="2100"/>
              <a:buChar char="•"/>
            </a:pPr>
            <a:r>
              <a:rPr lang="nl" dirty="0">
                <a:solidFill>
                  <a:srgbClr val="FF0000"/>
                </a:solidFill>
                <a:latin typeface="Arial"/>
                <a:ea typeface="Arial"/>
                <a:cs typeface="Arial"/>
                <a:sym typeface="Arial"/>
              </a:rPr>
              <a:t>Ga door met de communicatie.</a:t>
            </a:r>
            <a:r>
              <a:rPr lang="nl" dirty="0">
                <a:latin typeface="Arial"/>
                <a:ea typeface="Arial"/>
                <a:cs typeface="Arial"/>
                <a:sym typeface="Arial"/>
              </a:rPr>
              <a:t> </a:t>
            </a:r>
            <a:endParaRPr dirty="0"/>
          </a:p>
        </p:txBody>
      </p:sp>
      <p:pic>
        <p:nvPicPr>
          <p:cNvPr id="2" name="Afbeelding 1" descr="Vrouw die buiten mediteert">
            <a:extLst>
              <a:ext uri="{FF2B5EF4-FFF2-40B4-BE49-F238E27FC236}">
                <a16:creationId xmlns:a16="http://schemas.microsoft.com/office/drawing/2014/main" id="{3DAC3737-81A4-CD23-836E-B769793BA560}"/>
              </a:ext>
            </a:extLst>
          </p:cNvPr>
          <p:cNvPicPr>
            <a:picLocks noChangeAspect="1"/>
          </p:cNvPicPr>
          <p:nvPr/>
        </p:nvPicPr>
        <p:blipFill>
          <a:blip r:embed="rId3"/>
          <a:stretch>
            <a:fillRect/>
          </a:stretch>
        </p:blipFill>
        <p:spPr>
          <a:xfrm>
            <a:off x="5257153" y="2072480"/>
            <a:ext cx="3039666" cy="202757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36"/>
          <p:cNvSpPr txBox="1">
            <a:spLocks noGrp="1"/>
          </p:cNvSpPr>
          <p:nvPr>
            <p:ph type="title"/>
          </p:nvPr>
        </p:nvSpPr>
        <p:spPr>
          <a:xfrm>
            <a:off x="471488" y="205383"/>
            <a:ext cx="5915100" cy="745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nl">
                <a:latin typeface="Calibri"/>
                <a:ea typeface="Calibri"/>
                <a:cs typeface="Calibri"/>
                <a:sym typeface="Calibri"/>
              </a:rPr>
              <a:t>De spreekstrategieën = de trucjes</a:t>
            </a:r>
            <a:endParaRPr/>
          </a:p>
        </p:txBody>
      </p:sp>
      <p:sp>
        <p:nvSpPr>
          <p:cNvPr id="999" name="Google Shape;999;p136"/>
          <p:cNvSpPr txBox="1">
            <a:spLocks noGrp="1"/>
          </p:cNvSpPr>
          <p:nvPr>
            <p:ph type="body" idx="1"/>
          </p:nvPr>
        </p:nvSpPr>
        <p:spPr>
          <a:xfrm>
            <a:off x="628650" y="1369219"/>
            <a:ext cx="7886700" cy="3774300"/>
          </a:xfrm>
          <a:prstGeom prst="rect">
            <a:avLst/>
          </a:prstGeom>
          <a:noFill/>
          <a:ln>
            <a:noFill/>
          </a:ln>
        </p:spPr>
        <p:txBody>
          <a:bodyPr spcFirstLastPara="1" wrap="square" lIns="68575" tIns="34275" rIns="68575" bIns="34275" anchor="t" anchorCtr="0">
            <a:normAutofit fontScale="92500" lnSpcReduction="20000"/>
          </a:bodyPr>
          <a:lstStyle/>
          <a:p>
            <a:pPr marL="177800" lvl="0" indent="-177641" algn="l" rtl="0">
              <a:lnSpc>
                <a:spcPct val="90000"/>
              </a:lnSpc>
              <a:spcBef>
                <a:spcPts val="0"/>
              </a:spcBef>
              <a:spcAft>
                <a:spcPts val="0"/>
              </a:spcAft>
              <a:buClr>
                <a:srgbClr val="FF0000"/>
              </a:buClr>
              <a:buSzPct val="100000"/>
              <a:buChar char="•"/>
            </a:pPr>
            <a:r>
              <a:rPr lang="nl" sz="2350" b="1">
                <a:solidFill>
                  <a:srgbClr val="FF0000"/>
                </a:solidFill>
                <a:latin typeface="Calibri"/>
                <a:ea typeface="Calibri"/>
                <a:cs typeface="Calibri"/>
                <a:sym typeface="Calibri"/>
              </a:rPr>
              <a:t>De ander helpt je altijd!</a:t>
            </a:r>
            <a:endParaRPr sz="2350"/>
          </a:p>
          <a:p>
            <a:pPr marL="381000" lvl="0" indent="-380841" algn="l" rtl="0">
              <a:lnSpc>
                <a:spcPct val="90000"/>
              </a:lnSpc>
              <a:spcBef>
                <a:spcPts val="800"/>
              </a:spcBef>
              <a:spcAft>
                <a:spcPts val="0"/>
              </a:spcAft>
              <a:buClr>
                <a:schemeClr val="dk1"/>
              </a:buClr>
              <a:buSzPct val="100000"/>
              <a:buAutoNum type="arabicParenR"/>
            </a:pPr>
            <a:r>
              <a:rPr lang="nl" sz="2350" b="1">
                <a:latin typeface="Calibri"/>
                <a:ea typeface="Calibri"/>
                <a:cs typeface="Calibri"/>
                <a:sym typeface="Calibri"/>
              </a:rPr>
              <a:t>STARTZINNEN</a:t>
            </a:r>
            <a:endParaRPr sz="2350"/>
          </a:p>
          <a:p>
            <a:pPr marL="381000" lvl="0" indent="-380841" algn="l" rtl="0">
              <a:lnSpc>
                <a:spcPct val="90000"/>
              </a:lnSpc>
              <a:spcBef>
                <a:spcPts val="800"/>
              </a:spcBef>
              <a:spcAft>
                <a:spcPts val="0"/>
              </a:spcAft>
              <a:buClr>
                <a:schemeClr val="dk1"/>
              </a:buClr>
              <a:buSzPct val="100000"/>
              <a:buAutoNum type="arabicParenR"/>
            </a:pPr>
            <a:r>
              <a:rPr lang="nl" sz="2350" b="1">
                <a:latin typeface="Calibri"/>
                <a:ea typeface="Calibri"/>
                <a:cs typeface="Calibri"/>
                <a:sym typeface="Calibri"/>
              </a:rPr>
              <a:t>INTERNATIONALE woorden</a:t>
            </a:r>
            <a:endParaRPr sz="2350"/>
          </a:p>
          <a:p>
            <a:pPr marL="381000" lvl="0" indent="-380841" algn="l" rtl="0">
              <a:lnSpc>
                <a:spcPct val="90000"/>
              </a:lnSpc>
              <a:spcBef>
                <a:spcPts val="800"/>
              </a:spcBef>
              <a:spcAft>
                <a:spcPts val="0"/>
              </a:spcAft>
              <a:buClr>
                <a:schemeClr val="dk1"/>
              </a:buClr>
              <a:buSzPct val="100000"/>
              <a:buAutoNum type="arabicParenR"/>
            </a:pPr>
            <a:r>
              <a:rPr lang="nl" sz="2350" b="1">
                <a:latin typeface="Calibri"/>
                <a:ea typeface="Calibri"/>
                <a:cs typeface="Calibri"/>
                <a:sym typeface="Calibri"/>
              </a:rPr>
              <a:t>LICHAAMstaal</a:t>
            </a:r>
            <a:endParaRPr sz="2350" b="1">
              <a:latin typeface="Calibri"/>
              <a:ea typeface="Calibri"/>
              <a:cs typeface="Calibri"/>
              <a:sym typeface="Calibri"/>
            </a:endParaRPr>
          </a:p>
          <a:p>
            <a:pPr marL="381000" lvl="0" indent="-380841" algn="l" rtl="0">
              <a:lnSpc>
                <a:spcPct val="90000"/>
              </a:lnSpc>
              <a:spcBef>
                <a:spcPts val="800"/>
              </a:spcBef>
              <a:spcAft>
                <a:spcPts val="0"/>
              </a:spcAft>
              <a:buClr>
                <a:schemeClr val="dk1"/>
              </a:buClr>
              <a:buSzPct val="100000"/>
              <a:buAutoNum type="arabicParenR"/>
            </a:pPr>
            <a:r>
              <a:rPr lang="nl" sz="2350" b="1">
                <a:latin typeface="Calibri"/>
                <a:ea typeface="Calibri"/>
                <a:cs typeface="Calibri"/>
                <a:sym typeface="Calibri"/>
              </a:rPr>
              <a:t>BIJVOORBEELD</a:t>
            </a:r>
            <a:endParaRPr sz="2350"/>
          </a:p>
          <a:p>
            <a:pPr marL="381000" lvl="0" indent="-380841" algn="l" rtl="0">
              <a:lnSpc>
                <a:spcPct val="90000"/>
              </a:lnSpc>
              <a:spcBef>
                <a:spcPts val="800"/>
              </a:spcBef>
              <a:spcAft>
                <a:spcPts val="0"/>
              </a:spcAft>
              <a:buClr>
                <a:schemeClr val="dk1"/>
              </a:buClr>
              <a:buSzPct val="100000"/>
              <a:buFont typeface="Arial"/>
              <a:buAutoNum type="arabicParenR"/>
            </a:pPr>
            <a:r>
              <a:rPr lang="nl" sz="2350" b="1">
                <a:latin typeface="Calibri"/>
                <a:ea typeface="Calibri"/>
                <a:cs typeface="Calibri"/>
                <a:sym typeface="Calibri"/>
              </a:rPr>
              <a:t>KORT en SIMPEL beschrijven (BASIS-woordenschat)</a:t>
            </a:r>
            <a:endParaRPr sz="2350"/>
          </a:p>
          <a:p>
            <a:pPr marL="381000" lvl="0" indent="-380841" algn="l" rtl="0">
              <a:lnSpc>
                <a:spcPct val="90000"/>
              </a:lnSpc>
              <a:spcBef>
                <a:spcPts val="800"/>
              </a:spcBef>
              <a:spcAft>
                <a:spcPts val="0"/>
              </a:spcAft>
              <a:buClr>
                <a:schemeClr val="dk1"/>
              </a:buClr>
              <a:buSzPct val="100000"/>
              <a:buFont typeface="Arial"/>
              <a:buAutoNum type="arabicParenR"/>
            </a:pPr>
            <a:r>
              <a:rPr lang="nl" sz="2350" b="1">
                <a:latin typeface="Calibri"/>
                <a:ea typeface="Calibri"/>
                <a:cs typeface="Calibri"/>
                <a:sym typeface="Calibri"/>
              </a:rPr>
              <a:t>Kort SWITCHEN naar een andere taal</a:t>
            </a:r>
            <a:endParaRPr sz="2350"/>
          </a:p>
          <a:p>
            <a:pPr marL="381000" lvl="0" indent="-380841" algn="l" rtl="0">
              <a:lnSpc>
                <a:spcPct val="90000"/>
              </a:lnSpc>
              <a:spcBef>
                <a:spcPts val="800"/>
              </a:spcBef>
              <a:spcAft>
                <a:spcPts val="0"/>
              </a:spcAft>
              <a:buClr>
                <a:schemeClr val="dk1"/>
              </a:buClr>
              <a:buSzPct val="100000"/>
              <a:buFont typeface="Arial"/>
              <a:buAutoNum type="arabicParenR"/>
            </a:pPr>
            <a:r>
              <a:rPr lang="nl" sz="2350" b="1">
                <a:latin typeface="Calibri"/>
                <a:ea typeface="Calibri"/>
                <a:cs typeface="Calibri"/>
                <a:sym typeface="Calibri"/>
              </a:rPr>
              <a:t>De vraag HERHALEN in het antwoord</a:t>
            </a:r>
            <a:endParaRPr sz="2350"/>
          </a:p>
          <a:p>
            <a:pPr marL="381000" lvl="0" indent="-380841" algn="l" rtl="0">
              <a:lnSpc>
                <a:spcPct val="90000"/>
              </a:lnSpc>
              <a:spcBef>
                <a:spcPts val="800"/>
              </a:spcBef>
              <a:spcAft>
                <a:spcPts val="0"/>
              </a:spcAft>
              <a:buClr>
                <a:schemeClr val="dk1"/>
              </a:buClr>
              <a:buSzPct val="100000"/>
              <a:buFont typeface="Arial"/>
              <a:buAutoNum type="arabicParenR"/>
            </a:pPr>
            <a:r>
              <a:rPr lang="nl" sz="2350" b="1">
                <a:latin typeface="Calibri"/>
                <a:ea typeface="Calibri"/>
                <a:cs typeface="Calibri"/>
                <a:sym typeface="Calibri"/>
              </a:rPr>
              <a:t>Typische REACTIES</a:t>
            </a:r>
            <a:endParaRPr sz="2350"/>
          </a:p>
          <a:p>
            <a:pPr marL="381000" lvl="0" indent="-380841" algn="l" rtl="0">
              <a:lnSpc>
                <a:spcPct val="90000"/>
              </a:lnSpc>
              <a:spcBef>
                <a:spcPts val="800"/>
              </a:spcBef>
              <a:spcAft>
                <a:spcPts val="0"/>
              </a:spcAft>
              <a:buClr>
                <a:schemeClr val="dk1"/>
              </a:buClr>
              <a:buSzPct val="100000"/>
              <a:buFont typeface="Arial"/>
              <a:buAutoNum type="arabicParenR"/>
            </a:pPr>
            <a:r>
              <a:rPr lang="nl" sz="2350" b="1">
                <a:latin typeface="Calibri"/>
                <a:ea typeface="Calibri"/>
                <a:cs typeface="Calibri"/>
                <a:sym typeface="Calibri"/>
              </a:rPr>
              <a:t>VRAGEN stellen</a:t>
            </a:r>
            <a:endParaRPr sz="2350" b="1">
              <a:latin typeface="Calibri"/>
              <a:ea typeface="Calibri"/>
              <a:cs typeface="Calibri"/>
              <a:sym typeface="Calibri"/>
            </a:endParaRPr>
          </a:p>
          <a:p>
            <a:pPr marL="381000" lvl="0" indent="-380841" algn="l" rtl="0">
              <a:lnSpc>
                <a:spcPct val="90000"/>
              </a:lnSpc>
              <a:spcBef>
                <a:spcPts val="800"/>
              </a:spcBef>
              <a:spcAft>
                <a:spcPts val="0"/>
              </a:spcAft>
              <a:buSzPct val="100000"/>
              <a:buFont typeface="Calibri"/>
              <a:buAutoNum type="arabicParenR"/>
            </a:pPr>
            <a:r>
              <a:rPr lang="nl" sz="2350" b="1">
                <a:latin typeface="Calibri"/>
                <a:ea typeface="Calibri"/>
                <a:cs typeface="Calibri"/>
                <a:sym typeface="Calibri"/>
              </a:rPr>
              <a:t>Apps en foto’s (GSM)</a:t>
            </a:r>
            <a:endParaRPr sz="2350" b="1">
              <a:latin typeface="Calibri"/>
              <a:ea typeface="Calibri"/>
              <a:cs typeface="Calibri"/>
              <a:sym typeface="Calibri"/>
            </a:endParaRPr>
          </a:p>
          <a:p>
            <a:pPr marL="0" lvl="0" indent="0" algn="l" rtl="0">
              <a:lnSpc>
                <a:spcPct val="90000"/>
              </a:lnSpc>
              <a:spcBef>
                <a:spcPts val="800"/>
              </a:spcBef>
              <a:spcAft>
                <a:spcPts val="0"/>
              </a:spcAft>
              <a:buClr>
                <a:schemeClr val="dk1"/>
              </a:buClr>
              <a:buSzPct val="100000"/>
              <a:buNone/>
            </a:pPr>
            <a:endParaRPr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84"/>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nl-BE" dirty="0">
                <a:latin typeface="Calibri" panose="020F0502020204030204" pitchFamily="34" charset="0"/>
                <a:cs typeface="Calibri" panose="020F0502020204030204" pitchFamily="34" charset="0"/>
              </a:rPr>
              <a:t>Probleemsituaties (inoefenformat)</a:t>
            </a:r>
            <a:endParaRPr dirty="0"/>
          </a:p>
        </p:txBody>
      </p:sp>
      <p:sp>
        <p:nvSpPr>
          <p:cNvPr id="1152" name="Google Shape;1152;p84"/>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171450" indent="-171450">
              <a:spcBef>
                <a:spcPts val="0"/>
              </a:spcBef>
              <a:buClr>
                <a:srgbClr val="FF0000"/>
              </a:buClr>
              <a:buSzPts val="2800"/>
            </a:pPr>
            <a:r>
              <a:rPr lang="nl-BE" b="1" dirty="0">
                <a:solidFill>
                  <a:srgbClr val="FF0000"/>
                </a:solidFill>
                <a:latin typeface="Calibri"/>
                <a:ea typeface="Calibri"/>
                <a:cs typeface="Calibri"/>
                <a:sym typeface="Calibri"/>
              </a:rPr>
              <a:t>MAAK FOUTEN</a:t>
            </a:r>
            <a:r>
              <a:rPr lang="nl-BE" dirty="0">
                <a:latin typeface="Calibri"/>
                <a:ea typeface="Calibri"/>
                <a:cs typeface="Calibri"/>
                <a:sym typeface="Calibri"/>
              </a:rPr>
              <a:t>! Je MOET fouten maken!</a:t>
            </a:r>
            <a:endParaRPr dirty="0"/>
          </a:p>
          <a:p>
            <a:pPr marL="171450" indent="-171450">
              <a:spcBef>
                <a:spcPts val="750"/>
              </a:spcBef>
              <a:buSzPts val="2800"/>
            </a:pPr>
            <a:r>
              <a:rPr lang="nl-BE" dirty="0">
                <a:latin typeface="Calibri"/>
                <a:ea typeface="Calibri"/>
                <a:cs typeface="Calibri"/>
                <a:sym typeface="Calibri"/>
              </a:rPr>
              <a:t>De essentie = de </a:t>
            </a:r>
            <a:r>
              <a:rPr lang="nl-BE" b="1" dirty="0">
                <a:solidFill>
                  <a:srgbClr val="FF0000"/>
                </a:solidFill>
                <a:latin typeface="Calibri"/>
                <a:ea typeface="Calibri"/>
                <a:cs typeface="Calibri"/>
                <a:sym typeface="Calibri"/>
              </a:rPr>
              <a:t>communicatie</a:t>
            </a:r>
            <a:r>
              <a:rPr lang="nl-BE" dirty="0">
                <a:solidFill>
                  <a:srgbClr val="FF0000"/>
                </a:solidFill>
                <a:latin typeface="Calibri"/>
                <a:ea typeface="Calibri"/>
                <a:cs typeface="Calibri"/>
                <a:sym typeface="Calibri"/>
              </a:rPr>
              <a:t> </a:t>
            </a:r>
            <a:r>
              <a:rPr lang="nl-BE" dirty="0">
                <a:latin typeface="Calibri"/>
                <a:ea typeface="Calibri"/>
                <a:cs typeface="Calibri"/>
                <a:sym typeface="Calibri"/>
              </a:rPr>
              <a:t>(ik begrijp jou, jij begrijpt mij)</a:t>
            </a:r>
            <a:endParaRPr dirty="0"/>
          </a:p>
          <a:p>
            <a:pPr marL="171450" indent="-38100">
              <a:spcBef>
                <a:spcPts val="750"/>
              </a:spcBef>
              <a:buSzPts val="2800"/>
              <a:buNone/>
            </a:pPr>
            <a:endParaRPr dirty="0">
              <a:latin typeface="Calibri"/>
              <a:ea typeface="Calibri"/>
              <a:cs typeface="Calibri"/>
              <a:sym typeface="Calibri"/>
            </a:endParaRPr>
          </a:p>
          <a:p>
            <a:pPr marL="171450" indent="-171450">
              <a:spcBef>
                <a:spcPts val="750"/>
              </a:spcBef>
              <a:buSzPts val="2800"/>
            </a:pPr>
            <a:r>
              <a:rPr lang="nl-BE" b="1" dirty="0">
                <a:latin typeface="Calibri"/>
                <a:ea typeface="Calibri"/>
                <a:cs typeface="Calibri"/>
                <a:sym typeface="Calibri"/>
              </a:rPr>
              <a:t>Drie cursisten </a:t>
            </a:r>
            <a:r>
              <a:rPr lang="nl-BE" dirty="0">
                <a:latin typeface="Calibri"/>
                <a:ea typeface="Calibri"/>
                <a:cs typeface="Calibri"/>
                <a:sym typeface="Calibri"/>
              </a:rPr>
              <a:t>aan een tafel/in een kamer. </a:t>
            </a:r>
            <a:endParaRPr dirty="0"/>
          </a:p>
          <a:p>
            <a:pPr marL="171450" indent="-171450">
              <a:spcBef>
                <a:spcPts val="750"/>
              </a:spcBef>
              <a:buSzPts val="2800"/>
            </a:pPr>
            <a:r>
              <a:rPr lang="nl-BE" b="1" dirty="0">
                <a:latin typeface="Calibri"/>
                <a:ea typeface="Calibri"/>
                <a:cs typeface="Calibri"/>
                <a:sym typeface="Calibri"/>
              </a:rPr>
              <a:t>Twee</a:t>
            </a:r>
            <a:r>
              <a:rPr lang="nl-BE" dirty="0">
                <a:latin typeface="Calibri"/>
                <a:ea typeface="Calibri"/>
                <a:cs typeface="Calibri"/>
                <a:sym typeface="Calibri"/>
              </a:rPr>
              <a:t> cursisten </a:t>
            </a:r>
            <a:r>
              <a:rPr lang="nl-BE" b="1" dirty="0">
                <a:latin typeface="Calibri"/>
                <a:ea typeface="Calibri"/>
                <a:cs typeface="Calibri"/>
                <a:sym typeface="Calibri"/>
              </a:rPr>
              <a:t>spelen</a:t>
            </a:r>
            <a:r>
              <a:rPr lang="nl-BE" dirty="0">
                <a:latin typeface="Calibri"/>
                <a:ea typeface="Calibri"/>
                <a:cs typeface="Calibri"/>
                <a:sym typeface="Calibri"/>
              </a:rPr>
              <a:t>. </a:t>
            </a:r>
            <a:endParaRPr dirty="0"/>
          </a:p>
          <a:p>
            <a:pPr marL="171450" indent="-171450">
              <a:spcBef>
                <a:spcPts val="750"/>
              </a:spcBef>
              <a:buSzPts val="2800"/>
            </a:pPr>
            <a:r>
              <a:rPr lang="nl-BE" b="1" dirty="0">
                <a:latin typeface="Calibri"/>
                <a:ea typeface="Calibri"/>
                <a:cs typeface="Calibri"/>
                <a:sym typeface="Calibri"/>
              </a:rPr>
              <a:t>Cursist 3 = helpdesk</a:t>
            </a:r>
            <a:r>
              <a:rPr lang="nl-BE" dirty="0">
                <a:latin typeface="Calibri"/>
                <a:ea typeface="Calibri"/>
                <a:cs typeface="Calibri"/>
                <a:sym typeface="Calibri"/>
              </a:rPr>
              <a:t>. Die helpt met de spreekstrategieën. </a:t>
            </a:r>
            <a:endParaRPr dirty="0"/>
          </a:p>
          <a:p>
            <a:pPr marL="171450" indent="-171450">
              <a:spcBef>
                <a:spcPts val="750"/>
              </a:spcBef>
              <a:buSzPts val="2800"/>
            </a:pPr>
            <a:r>
              <a:rPr lang="nl-BE" dirty="0">
                <a:latin typeface="Calibri"/>
                <a:ea typeface="Calibri"/>
                <a:cs typeface="Calibri"/>
                <a:sym typeface="Calibri"/>
              </a:rPr>
              <a:t>Cursist 3 helpt alleen wanneer de andere 2 cursisten </a:t>
            </a:r>
            <a:r>
              <a:rPr lang="nl-BE" b="1" dirty="0">
                <a:latin typeface="Calibri"/>
                <a:ea typeface="Calibri"/>
                <a:cs typeface="Calibri"/>
                <a:sym typeface="Calibri"/>
              </a:rPr>
              <a:t>blokkeren</a:t>
            </a:r>
            <a:r>
              <a:rPr lang="nl-BE" dirty="0">
                <a:latin typeface="Calibri"/>
                <a:ea typeface="Calibri"/>
                <a:cs typeface="Calibri"/>
                <a:sym typeface="Calibri"/>
              </a:rPr>
              <a:t>. </a:t>
            </a:r>
            <a:endParaRPr dirty="0"/>
          </a:p>
          <a:p>
            <a:pPr marL="171450" indent="-171450">
              <a:spcBef>
                <a:spcPts val="750"/>
              </a:spcBef>
              <a:buSzPts val="2800"/>
            </a:pPr>
            <a:r>
              <a:rPr lang="nl-BE" dirty="0">
                <a:latin typeface="Calibri"/>
                <a:ea typeface="Calibri"/>
                <a:cs typeface="Calibri"/>
                <a:sym typeface="Calibri"/>
              </a:rPr>
              <a:t>Help jezelf met de </a:t>
            </a:r>
            <a:r>
              <a:rPr lang="nl-BE" b="1" dirty="0">
                <a:latin typeface="Calibri"/>
                <a:ea typeface="Calibri"/>
                <a:cs typeface="Calibri"/>
                <a:sym typeface="Calibri"/>
              </a:rPr>
              <a:t>spreekstrategieën</a:t>
            </a:r>
            <a:r>
              <a:rPr lang="nl-BE" dirty="0">
                <a:latin typeface="Calibri"/>
                <a:ea typeface="Calibri"/>
                <a:cs typeface="Calibri"/>
                <a:sym typeface="Calibri"/>
              </a:rPr>
              <a:t>. </a:t>
            </a:r>
            <a:endParaRPr dirty="0"/>
          </a:p>
          <a:p>
            <a:pPr marL="171450" indent="-38100">
              <a:spcBef>
                <a:spcPts val="750"/>
              </a:spcBef>
              <a:buSzPts val="2800"/>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82"/>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nl-BE" dirty="0">
                <a:latin typeface="Calibri" panose="020F0502020204030204" pitchFamily="34" charset="0"/>
                <a:cs typeface="Calibri" panose="020F0502020204030204" pitchFamily="34" charset="0"/>
              </a:rPr>
              <a:t>Bekende personen raden (inoefenformat)</a:t>
            </a:r>
            <a:endParaRPr dirty="0"/>
          </a:p>
        </p:txBody>
      </p:sp>
      <p:sp>
        <p:nvSpPr>
          <p:cNvPr id="1139" name="Google Shape;1139;p82"/>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171450" indent="-171450">
              <a:spcBef>
                <a:spcPts val="0"/>
              </a:spcBef>
              <a:buSzPts val="2800"/>
            </a:pPr>
            <a:r>
              <a:rPr lang="nl-BE">
                <a:latin typeface="Calibri"/>
                <a:ea typeface="Calibri"/>
                <a:cs typeface="Calibri"/>
                <a:sym typeface="Calibri"/>
              </a:rPr>
              <a:t>Beschrijf de bekende persoon. </a:t>
            </a:r>
            <a:endParaRPr/>
          </a:p>
          <a:p>
            <a:pPr marL="171450" indent="-38100">
              <a:spcBef>
                <a:spcPts val="750"/>
              </a:spcBef>
              <a:buSzPts val="2800"/>
              <a:buNone/>
            </a:pPr>
            <a:endParaRPr>
              <a:latin typeface="Calibri"/>
              <a:ea typeface="Calibri"/>
              <a:cs typeface="Calibri"/>
              <a:sym typeface="Calibri"/>
            </a:endParaRPr>
          </a:p>
          <a:p>
            <a:pPr marL="171450" indent="-171450">
              <a:spcBef>
                <a:spcPts val="750"/>
              </a:spcBef>
              <a:buClr>
                <a:srgbClr val="FF0000"/>
              </a:buClr>
              <a:buSzPts val="2800"/>
            </a:pPr>
            <a:r>
              <a:rPr lang="nl-BE">
                <a:solidFill>
                  <a:srgbClr val="FF0000"/>
                </a:solidFill>
                <a:latin typeface="Calibri"/>
                <a:ea typeface="Calibri"/>
                <a:cs typeface="Calibri"/>
                <a:sym typeface="Calibri"/>
              </a:rPr>
              <a:t>Blokkeer je? </a:t>
            </a:r>
            <a:endParaRPr>
              <a:solidFill>
                <a:srgbClr val="FF0000"/>
              </a:solidFill>
            </a:endParaRPr>
          </a:p>
          <a:p>
            <a:pPr marL="171450" indent="-171450">
              <a:spcBef>
                <a:spcPts val="750"/>
              </a:spcBef>
              <a:buClr>
                <a:srgbClr val="FF0000"/>
              </a:buClr>
              <a:buSzPts val="2800"/>
            </a:pPr>
            <a:r>
              <a:rPr lang="nl-BE">
                <a:solidFill>
                  <a:srgbClr val="FF0000"/>
                </a:solidFill>
                <a:latin typeface="Calibri"/>
                <a:ea typeface="Calibri"/>
                <a:cs typeface="Calibri"/>
                <a:sym typeface="Calibri"/>
              </a:rPr>
              <a:t>Geen stress. Dat is normaal. </a:t>
            </a:r>
            <a:endParaRPr>
              <a:solidFill>
                <a:srgbClr val="FF0000"/>
              </a:solidFill>
            </a:endParaRPr>
          </a:p>
          <a:p>
            <a:pPr marL="171450" indent="-171450">
              <a:spcBef>
                <a:spcPts val="750"/>
              </a:spcBef>
              <a:buClr>
                <a:srgbClr val="FF0000"/>
              </a:buClr>
              <a:buSzPts val="2800"/>
            </a:pPr>
            <a:r>
              <a:rPr lang="nl-BE">
                <a:solidFill>
                  <a:srgbClr val="FF0000"/>
                </a:solidFill>
                <a:latin typeface="Calibri"/>
                <a:ea typeface="Calibri"/>
                <a:cs typeface="Calibri"/>
                <a:sym typeface="Calibri"/>
              </a:rPr>
              <a:t>Adem. </a:t>
            </a:r>
            <a:endParaRPr>
              <a:solidFill>
                <a:srgbClr val="FF0000"/>
              </a:solidFill>
            </a:endParaRPr>
          </a:p>
          <a:p>
            <a:pPr marL="171450" indent="-171450">
              <a:spcBef>
                <a:spcPts val="750"/>
              </a:spcBef>
              <a:buClr>
                <a:srgbClr val="FF0000"/>
              </a:buClr>
              <a:buSzPts val="2800"/>
            </a:pPr>
            <a:r>
              <a:rPr lang="nl-BE">
                <a:solidFill>
                  <a:srgbClr val="FF0000"/>
                </a:solidFill>
                <a:latin typeface="Calibri"/>
                <a:ea typeface="Calibri"/>
                <a:cs typeface="Calibri"/>
                <a:sym typeface="Calibri"/>
              </a:rPr>
              <a:t>Kies een strategie. </a:t>
            </a:r>
            <a:endParaRPr>
              <a:solidFill>
                <a:srgbClr val="FF0000"/>
              </a:solidFill>
            </a:endParaRPr>
          </a:p>
          <a:p>
            <a:pPr marL="171450" indent="-171450">
              <a:spcBef>
                <a:spcPts val="750"/>
              </a:spcBef>
              <a:buClr>
                <a:srgbClr val="FF0000"/>
              </a:buClr>
              <a:buSzPts val="2800"/>
            </a:pPr>
            <a:r>
              <a:rPr lang="nl-BE">
                <a:solidFill>
                  <a:srgbClr val="FF0000"/>
                </a:solidFill>
                <a:latin typeface="Calibri"/>
                <a:ea typeface="Calibri"/>
                <a:cs typeface="Calibri"/>
                <a:sym typeface="Calibri"/>
              </a:rPr>
              <a:t>Ga door met de communicatie. </a:t>
            </a:r>
            <a:endParaRPr>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137"/>
          <p:cNvSpPr txBox="1">
            <a:spLocks noGrp="1"/>
          </p:cNvSpPr>
          <p:nvPr>
            <p:ph type="ctrTitle"/>
          </p:nvPr>
        </p:nvSpPr>
        <p:spPr>
          <a:xfrm>
            <a:off x="627961" y="841772"/>
            <a:ext cx="8086381" cy="645505"/>
          </a:xfrm>
          <a:prstGeom prst="rect">
            <a:avLst/>
          </a:prstGeom>
          <a:noFill/>
          <a:ln>
            <a:noFill/>
          </a:ln>
        </p:spPr>
        <p:txBody>
          <a:bodyPr spcFirstLastPara="1" wrap="square" lIns="68569" tIns="34275" rIns="68569" bIns="34275" anchor="b" anchorCtr="0">
            <a:normAutofit/>
          </a:bodyPr>
          <a:lstStyle/>
          <a:p>
            <a:pPr>
              <a:buSzPts val="6000"/>
            </a:pPr>
            <a:r>
              <a:rPr lang="nl-BE" sz="3500" dirty="0">
                <a:latin typeface="Calibri" panose="020F0502020204030204" pitchFamily="34" charset="0"/>
                <a:cs typeface="Calibri" panose="020F0502020204030204" pitchFamily="34" charset="0"/>
              </a:rPr>
              <a:t>Random conversatietafel (inoefenformat)</a:t>
            </a:r>
            <a:endParaRPr sz="3500" dirty="0"/>
          </a:p>
        </p:txBody>
      </p:sp>
      <p:sp>
        <p:nvSpPr>
          <p:cNvPr id="1818" name="Google Shape;1818;p137"/>
          <p:cNvSpPr txBox="1">
            <a:spLocks noGrp="1"/>
          </p:cNvSpPr>
          <p:nvPr>
            <p:ph type="subTitle" idx="1"/>
          </p:nvPr>
        </p:nvSpPr>
        <p:spPr>
          <a:xfrm>
            <a:off x="1021815" y="1665953"/>
            <a:ext cx="6858000" cy="2133900"/>
          </a:xfrm>
          <a:prstGeom prst="rect">
            <a:avLst/>
          </a:prstGeom>
          <a:noFill/>
          <a:ln>
            <a:noFill/>
          </a:ln>
        </p:spPr>
        <p:txBody>
          <a:bodyPr spcFirstLastPara="1" wrap="square" lIns="68569" tIns="34275" rIns="68569" bIns="34275" anchor="t" anchorCtr="0">
            <a:normAutofit/>
          </a:bodyPr>
          <a:lstStyle/>
          <a:p>
            <a:pPr marL="0" indent="0">
              <a:spcBef>
                <a:spcPts val="0"/>
              </a:spcBef>
              <a:buSzPts val="2400"/>
            </a:pPr>
            <a:endParaRPr b="1" dirty="0">
              <a:latin typeface="Calibri" panose="020F0502020204030204" pitchFamily="34" charset="0"/>
              <a:ea typeface="Calibri"/>
              <a:cs typeface="Calibri" panose="020F0502020204030204" pitchFamily="34" charset="0"/>
              <a:sym typeface="Calibri"/>
            </a:endParaRPr>
          </a:p>
          <a:p>
            <a:pPr marL="257175" indent="-257175">
              <a:spcBef>
                <a:spcPts val="750"/>
              </a:spcBef>
              <a:buClr>
                <a:srgbClr val="FF0000"/>
              </a:buClr>
              <a:buSzPts val="2400"/>
              <a:buFont typeface="Calibri"/>
              <a:buChar char="-"/>
            </a:pPr>
            <a:r>
              <a:rPr lang="nl-BE" dirty="0">
                <a:solidFill>
                  <a:srgbClr val="FF0000"/>
                </a:solidFill>
                <a:latin typeface="Calibri" panose="020F0502020204030204" pitchFamily="34" charset="0"/>
                <a:ea typeface="Calibri"/>
                <a:cs typeface="Calibri" panose="020F0502020204030204" pitchFamily="34" charset="0"/>
                <a:sym typeface="Calibri"/>
              </a:rPr>
              <a:t>Blokkeer je? </a:t>
            </a:r>
            <a:endParaRPr dirty="0">
              <a:solidFill>
                <a:srgbClr val="FF0000"/>
              </a:solidFill>
              <a:latin typeface="Calibri" panose="020F0502020204030204" pitchFamily="34" charset="0"/>
              <a:cs typeface="Calibri" panose="020F0502020204030204" pitchFamily="34" charset="0"/>
            </a:endParaRPr>
          </a:p>
          <a:p>
            <a:pPr marL="257175" indent="-257175">
              <a:spcBef>
                <a:spcPts val="750"/>
              </a:spcBef>
              <a:buClr>
                <a:srgbClr val="FF0000"/>
              </a:buClr>
              <a:buSzPts val="2400"/>
              <a:buFont typeface="Calibri"/>
              <a:buChar char="-"/>
            </a:pPr>
            <a:r>
              <a:rPr lang="nl-BE" dirty="0">
                <a:solidFill>
                  <a:srgbClr val="FF0000"/>
                </a:solidFill>
                <a:latin typeface="Calibri" panose="020F0502020204030204" pitchFamily="34" charset="0"/>
                <a:ea typeface="Calibri"/>
                <a:cs typeface="Calibri" panose="020F0502020204030204" pitchFamily="34" charset="0"/>
                <a:sym typeface="Calibri"/>
              </a:rPr>
              <a:t>Geen stress. Dat is normaal. </a:t>
            </a:r>
          </a:p>
          <a:p>
            <a:pPr marL="257175" indent="-257175">
              <a:spcBef>
                <a:spcPts val="750"/>
              </a:spcBef>
              <a:buClr>
                <a:srgbClr val="FF0000"/>
              </a:buClr>
              <a:buSzPts val="2400"/>
              <a:buFont typeface="Calibri"/>
              <a:buChar char="-"/>
            </a:pPr>
            <a:r>
              <a:rPr lang="nl-BE" dirty="0">
                <a:solidFill>
                  <a:srgbClr val="FF0000"/>
                </a:solidFill>
                <a:latin typeface="Calibri" panose="020F0502020204030204" pitchFamily="34" charset="0"/>
                <a:cs typeface="Calibri" panose="020F0502020204030204" pitchFamily="34" charset="0"/>
              </a:rPr>
              <a:t>Adem goed</a:t>
            </a:r>
            <a:endParaRPr dirty="0">
              <a:solidFill>
                <a:srgbClr val="FF0000"/>
              </a:solidFill>
              <a:latin typeface="Calibri" panose="020F0502020204030204" pitchFamily="34" charset="0"/>
              <a:cs typeface="Calibri" panose="020F0502020204030204" pitchFamily="34" charset="0"/>
            </a:endParaRPr>
          </a:p>
          <a:p>
            <a:pPr marL="257175" indent="-257175">
              <a:spcBef>
                <a:spcPts val="750"/>
              </a:spcBef>
              <a:buClr>
                <a:srgbClr val="FF0000"/>
              </a:buClr>
              <a:buSzPts val="2400"/>
              <a:buFont typeface="Calibri"/>
              <a:buChar char="-"/>
            </a:pPr>
            <a:r>
              <a:rPr lang="nl-BE" dirty="0">
                <a:solidFill>
                  <a:srgbClr val="FF0000"/>
                </a:solidFill>
                <a:latin typeface="Calibri" panose="020F0502020204030204" pitchFamily="34" charset="0"/>
                <a:ea typeface="Calibri"/>
                <a:cs typeface="Calibri" panose="020F0502020204030204" pitchFamily="34" charset="0"/>
                <a:sym typeface="Calibri"/>
              </a:rPr>
              <a:t>Kies een spreekstrategie.</a:t>
            </a:r>
            <a:endParaRPr dirty="0">
              <a:solidFill>
                <a:srgbClr val="FF0000"/>
              </a:solidFill>
              <a:latin typeface="Calibri" panose="020F0502020204030204" pitchFamily="34" charset="0"/>
              <a:cs typeface="Calibri" panose="020F0502020204030204" pitchFamily="34" charset="0"/>
            </a:endParaRPr>
          </a:p>
          <a:p>
            <a:pPr marL="257175" indent="-257175">
              <a:spcBef>
                <a:spcPts val="750"/>
              </a:spcBef>
              <a:buClr>
                <a:srgbClr val="FF0000"/>
              </a:buClr>
              <a:buSzPts val="2400"/>
              <a:buFont typeface="Calibri"/>
              <a:buChar char="-"/>
            </a:pPr>
            <a:r>
              <a:rPr lang="nl-BE" dirty="0">
                <a:solidFill>
                  <a:srgbClr val="FF0000"/>
                </a:solidFill>
                <a:latin typeface="Calibri" panose="020F0502020204030204" pitchFamily="34" charset="0"/>
                <a:ea typeface="Calibri"/>
                <a:cs typeface="Calibri" panose="020F0502020204030204" pitchFamily="34" charset="0"/>
                <a:sym typeface="Calibri"/>
              </a:rPr>
              <a:t>Ga door met de communicatie!</a:t>
            </a:r>
            <a:endParaRPr dirty="0">
              <a:solidFill>
                <a:srgbClr val="FF0000"/>
              </a:solidFill>
              <a:latin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3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l-BE" dirty="0">
                <a:latin typeface="Calibri" panose="020F0502020204030204" pitchFamily="34" charset="0"/>
                <a:cs typeface="Calibri" panose="020F0502020204030204" pitchFamily="34" charset="0"/>
              </a:rPr>
              <a:t>M</a:t>
            </a:r>
            <a:r>
              <a:rPr lang="nl" dirty="0">
                <a:latin typeface="Calibri" panose="020F0502020204030204" pitchFamily="34" charset="0"/>
                <a:cs typeface="Calibri" panose="020F0502020204030204" pitchFamily="34" charset="0"/>
              </a:rPr>
              <a:t>ini-opdracht buiten de klas: interview</a:t>
            </a:r>
            <a:endParaRPr dirty="0">
              <a:latin typeface="Calibri" panose="020F0502020204030204" pitchFamily="34" charset="0"/>
              <a:cs typeface="Calibri" panose="020F0502020204030204" pitchFamily="34" charset="0"/>
            </a:endParaRPr>
          </a:p>
        </p:txBody>
      </p:sp>
      <p:sp>
        <p:nvSpPr>
          <p:cNvPr id="1005" name="Google Shape;1005;p13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596900" lvl="0" indent="-457200" algn="l" rtl="0">
              <a:spcBef>
                <a:spcPts val="800"/>
              </a:spcBef>
              <a:spcAft>
                <a:spcPts val="0"/>
              </a:spcAft>
              <a:buSzPts val="1400"/>
              <a:buAutoNum type="arabicParenR"/>
            </a:pPr>
            <a:r>
              <a:rPr lang="nl" dirty="0">
                <a:latin typeface="Calibri" panose="020F0502020204030204" pitchFamily="34" charset="0"/>
                <a:cs typeface="Calibri" panose="020F0502020204030204" pitchFamily="34" charset="0"/>
              </a:rPr>
              <a:t>Doe het interview in de klas. </a:t>
            </a:r>
          </a:p>
          <a:p>
            <a:pPr marL="596900" lvl="0" indent="-457200" algn="l" rtl="0">
              <a:spcBef>
                <a:spcPts val="800"/>
              </a:spcBef>
              <a:spcAft>
                <a:spcPts val="0"/>
              </a:spcAft>
              <a:buSzPts val="1400"/>
              <a:buAutoNum type="arabicParenR"/>
            </a:pPr>
            <a:r>
              <a:rPr lang="nl" dirty="0">
                <a:latin typeface="Calibri" panose="020F0502020204030204" pitchFamily="34" charset="0"/>
                <a:cs typeface="Calibri" panose="020F0502020204030204" pitchFamily="34" charset="0"/>
              </a:rPr>
              <a:t>Doe het interview tijdens een extra muros (bv. in Muntpunt). </a:t>
            </a:r>
          </a:p>
          <a:p>
            <a:pPr marL="596900" lvl="0" indent="-457200" algn="l" rtl="0">
              <a:spcBef>
                <a:spcPts val="800"/>
              </a:spcBef>
              <a:spcAft>
                <a:spcPts val="0"/>
              </a:spcAft>
              <a:buSzPts val="1400"/>
              <a:buAutoNum type="arabicParenR"/>
            </a:pPr>
            <a:r>
              <a:rPr lang="nl" dirty="0">
                <a:latin typeface="Calibri" panose="020F0502020204030204" pitchFamily="34" charset="0"/>
                <a:cs typeface="Calibri" panose="020F0502020204030204" pitchFamily="34" charset="0"/>
              </a:rPr>
              <a:t>Doe het interview zelf met iemand anders.  </a:t>
            </a:r>
            <a:endParaRPr dirty="0">
              <a:latin typeface="Calibri" panose="020F0502020204030204" pitchFamily="34" charset="0"/>
              <a:cs typeface="Calibri" panose="020F0502020204030204" pitchFamily="34" charset="0"/>
            </a:endParaRPr>
          </a:p>
        </p:txBody>
      </p:sp>
      <p:pic>
        <p:nvPicPr>
          <p:cNvPr id="3" name="Afbeelding 2" descr="Afbeelding met speelgoed, tekenfilm&#10;&#10;Door AI gegenereerde inhoud is mogelijk onjuist.">
            <a:extLst>
              <a:ext uri="{FF2B5EF4-FFF2-40B4-BE49-F238E27FC236}">
                <a16:creationId xmlns:a16="http://schemas.microsoft.com/office/drawing/2014/main" id="{7DB25763-1CE7-5F29-A6DA-A488AE4C7723}"/>
              </a:ext>
            </a:extLst>
          </p:cNvPr>
          <p:cNvPicPr>
            <a:picLocks noChangeAspect="1"/>
          </p:cNvPicPr>
          <p:nvPr/>
        </p:nvPicPr>
        <p:blipFill>
          <a:blip r:embed="rId3"/>
          <a:stretch>
            <a:fillRect/>
          </a:stretch>
        </p:blipFill>
        <p:spPr>
          <a:xfrm>
            <a:off x="6046210" y="2390698"/>
            <a:ext cx="2469140" cy="247895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3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l" dirty="0">
                <a:latin typeface="Calibri" panose="020F0502020204030204" pitchFamily="34" charset="0"/>
                <a:cs typeface="Calibri" panose="020F0502020204030204" pitchFamily="34" charset="0"/>
              </a:rPr>
              <a:t>Interview</a:t>
            </a:r>
            <a:endParaRPr dirty="0">
              <a:latin typeface="Calibri" panose="020F0502020204030204" pitchFamily="34" charset="0"/>
              <a:cs typeface="Calibri" panose="020F0502020204030204" pitchFamily="34" charset="0"/>
            </a:endParaRPr>
          </a:p>
        </p:txBody>
      </p:sp>
      <p:sp>
        <p:nvSpPr>
          <p:cNvPr id="1011" name="Google Shape;1011;p138"/>
          <p:cNvSpPr txBox="1">
            <a:spLocks noGrp="1"/>
          </p:cNvSpPr>
          <p:nvPr>
            <p:ph type="body" idx="1"/>
          </p:nvPr>
        </p:nvSpPr>
        <p:spPr>
          <a:xfrm>
            <a:off x="715467" y="1163865"/>
            <a:ext cx="8262000" cy="3774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nl" dirty="0">
                <a:latin typeface="Calibri" panose="020F0502020204030204" pitchFamily="34" charset="0"/>
                <a:cs typeface="Calibri" panose="020F0502020204030204" pitchFamily="34" charset="0"/>
              </a:rPr>
              <a:t>Hallo. Mag ik iets vragen? </a:t>
            </a:r>
            <a:endParaRPr dirty="0">
              <a:latin typeface="Calibri" panose="020F0502020204030204" pitchFamily="34" charset="0"/>
              <a:cs typeface="Calibri" panose="020F0502020204030204" pitchFamily="34" charset="0"/>
            </a:endParaRPr>
          </a:p>
          <a:p>
            <a:pPr marL="0" lvl="0" indent="0" algn="l" rtl="0">
              <a:spcBef>
                <a:spcPts val="800"/>
              </a:spcBef>
              <a:spcAft>
                <a:spcPts val="0"/>
              </a:spcAft>
              <a:buNone/>
            </a:pPr>
            <a:r>
              <a:rPr lang="nl" dirty="0">
                <a:latin typeface="Calibri" panose="020F0502020204030204" pitchFamily="34" charset="0"/>
                <a:cs typeface="Calibri" panose="020F0502020204030204" pitchFamily="34" charset="0"/>
              </a:rPr>
              <a:t>Ik ben … en ik leer Nederlands. Mag ik u kort interviewen? </a:t>
            </a:r>
            <a:endParaRPr dirty="0">
              <a:latin typeface="Calibri" panose="020F0502020204030204" pitchFamily="34" charset="0"/>
              <a:cs typeface="Calibri" panose="020F0502020204030204" pitchFamily="34" charset="0"/>
            </a:endParaRPr>
          </a:p>
          <a:p>
            <a:pPr marL="457200" lvl="0" indent="0" algn="l" rtl="0">
              <a:spcBef>
                <a:spcPts val="800"/>
              </a:spcBef>
              <a:spcAft>
                <a:spcPts val="0"/>
              </a:spcAft>
              <a:buNone/>
            </a:pPr>
            <a:endParaRPr dirty="0">
              <a:latin typeface="Calibri" panose="020F0502020204030204" pitchFamily="34" charset="0"/>
              <a:cs typeface="Calibri" panose="020F0502020204030204" pitchFamily="34" charset="0"/>
            </a:endParaRPr>
          </a:p>
          <a:p>
            <a:pPr marL="457200" lvl="0" indent="-317500" algn="l" rtl="0">
              <a:spcBef>
                <a:spcPts val="800"/>
              </a:spcBef>
              <a:spcAft>
                <a:spcPts val="0"/>
              </a:spcAft>
              <a:buSzPts val="1400"/>
              <a:buChar char="-"/>
            </a:pPr>
            <a:r>
              <a:rPr lang="nl" dirty="0">
                <a:latin typeface="Calibri" panose="020F0502020204030204" pitchFamily="34" charset="0"/>
                <a:cs typeface="Calibri" panose="020F0502020204030204" pitchFamily="34" charset="0"/>
              </a:rPr>
              <a:t>naam?</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nl" dirty="0">
                <a:latin typeface="Calibri" panose="020F0502020204030204" pitchFamily="34" charset="0"/>
                <a:cs typeface="Calibri" panose="020F0502020204030204" pitchFamily="34" charset="0"/>
              </a:rPr>
              <a:t>land?</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nl" dirty="0">
                <a:latin typeface="Calibri" panose="020F0502020204030204" pitchFamily="34" charset="0"/>
                <a:cs typeface="Calibri" panose="020F0502020204030204" pitchFamily="34" charset="0"/>
              </a:rPr>
              <a:t>moedertaal?</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nl" dirty="0">
                <a:latin typeface="Calibri" panose="020F0502020204030204" pitchFamily="34" charset="0"/>
                <a:cs typeface="Calibri" panose="020F0502020204030204" pitchFamily="34" charset="0"/>
              </a:rPr>
              <a:t>hobby?</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nl" dirty="0">
                <a:latin typeface="Calibri" panose="020F0502020204030204" pitchFamily="34" charset="0"/>
                <a:cs typeface="Calibri" panose="020F0502020204030204" pitchFamily="34" charset="0"/>
              </a:rPr>
              <a:t>favoriet eten? </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nl" dirty="0">
                <a:latin typeface="Calibri" panose="020F0502020204030204" pitchFamily="34" charset="0"/>
                <a:cs typeface="Calibri" panose="020F0502020204030204" pitchFamily="34" charset="0"/>
              </a:rPr>
              <a:t>favoriete dag van de week? waarom? </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nl" dirty="0">
                <a:latin typeface="Calibri" panose="020F0502020204030204" pitchFamily="34" charset="0"/>
                <a:cs typeface="Calibri" panose="020F0502020204030204" pitchFamily="34" charset="0"/>
              </a:rPr>
              <a:t>favoriete muziek? </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nl" dirty="0">
                <a:latin typeface="Calibri" panose="020F0502020204030204" pitchFamily="34" charset="0"/>
                <a:cs typeface="Calibri" panose="020F0502020204030204" pitchFamily="34" charset="0"/>
              </a:rPr>
              <a:t>favoriete app op de GSM? waarom? </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251026" y="244361"/>
            <a:ext cx="9011400" cy="810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0000"/>
              <a:buFont typeface="Calibri"/>
              <a:buNone/>
            </a:pPr>
            <a:r>
              <a:rPr lang="nl" sz="2700" b="1" dirty="0">
                <a:latin typeface="+mj-lt"/>
                <a:ea typeface="Calibri"/>
                <a:cs typeface="Calibri"/>
                <a:sym typeface="Calibri"/>
              </a:rPr>
              <a:t>Wat is de top 3, als je een nieuwe taal leert spreken? </a:t>
            </a:r>
            <a:br>
              <a:rPr lang="nl" dirty="0">
                <a:latin typeface="Calibri"/>
                <a:ea typeface="Calibri"/>
                <a:cs typeface="Calibri"/>
                <a:sym typeface="Calibri"/>
              </a:rPr>
            </a:br>
            <a:endParaRPr dirty="0">
              <a:latin typeface="Calibri"/>
              <a:ea typeface="Calibri"/>
              <a:cs typeface="Calibri"/>
              <a:sym typeface="Calibri"/>
            </a:endParaRPr>
          </a:p>
        </p:txBody>
      </p:sp>
      <p:sp>
        <p:nvSpPr>
          <p:cNvPr id="157" name="Google Shape;157;p29"/>
          <p:cNvSpPr txBox="1">
            <a:spLocks noGrp="1"/>
          </p:cNvSpPr>
          <p:nvPr>
            <p:ph type="body" idx="1"/>
          </p:nvPr>
        </p:nvSpPr>
        <p:spPr>
          <a:xfrm>
            <a:off x="628650" y="1054289"/>
            <a:ext cx="7886700" cy="35784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lnSpc>
                <a:spcPct val="90000"/>
              </a:lnSpc>
              <a:spcBef>
                <a:spcPts val="0"/>
              </a:spcBef>
              <a:spcAft>
                <a:spcPts val="0"/>
              </a:spcAft>
              <a:buClr>
                <a:schemeClr val="dk1"/>
              </a:buClr>
              <a:buSzPct val="48837"/>
              <a:buNone/>
            </a:pPr>
            <a:r>
              <a:rPr lang="nl" sz="4300" dirty="0"/>
              <a:t>1.</a:t>
            </a:r>
            <a:endParaRPr sz="4300" dirty="0"/>
          </a:p>
          <a:p>
            <a:pPr marL="0" lvl="0" indent="0" algn="l" rtl="0">
              <a:lnSpc>
                <a:spcPct val="90000"/>
              </a:lnSpc>
              <a:spcBef>
                <a:spcPts val="800"/>
              </a:spcBef>
              <a:spcAft>
                <a:spcPts val="0"/>
              </a:spcAft>
              <a:buClr>
                <a:schemeClr val="dk1"/>
              </a:buClr>
              <a:buSzPct val="48837"/>
              <a:buNone/>
            </a:pPr>
            <a:endParaRPr sz="4300" dirty="0"/>
          </a:p>
          <a:p>
            <a:pPr marL="0" lvl="0" indent="0" algn="l" rtl="0">
              <a:lnSpc>
                <a:spcPct val="90000"/>
              </a:lnSpc>
              <a:spcBef>
                <a:spcPts val="800"/>
              </a:spcBef>
              <a:spcAft>
                <a:spcPts val="0"/>
              </a:spcAft>
              <a:buClr>
                <a:schemeClr val="dk1"/>
              </a:buClr>
              <a:buSzPct val="48837"/>
              <a:buNone/>
            </a:pPr>
            <a:endParaRPr sz="4300" dirty="0"/>
          </a:p>
          <a:p>
            <a:pPr marL="0" lvl="0" indent="0" algn="l" rtl="0">
              <a:lnSpc>
                <a:spcPct val="90000"/>
              </a:lnSpc>
              <a:spcBef>
                <a:spcPts val="800"/>
              </a:spcBef>
              <a:spcAft>
                <a:spcPts val="0"/>
              </a:spcAft>
              <a:buClr>
                <a:schemeClr val="dk1"/>
              </a:buClr>
              <a:buSzPct val="48837"/>
              <a:buNone/>
            </a:pPr>
            <a:endParaRPr sz="4300" dirty="0"/>
          </a:p>
          <a:p>
            <a:pPr marL="0" lvl="0" indent="0" algn="l" rtl="0">
              <a:lnSpc>
                <a:spcPct val="90000"/>
              </a:lnSpc>
              <a:spcBef>
                <a:spcPts val="800"/>
              </a:spcBef>
              <a:spcAft>
                <a:spcPts val="0"/>
              </a:spcAft>
              <a:buClr>
                <a:schemeClr val="dk1"/>
              </a:buClr>
              <a:buSzPct val="48837"/>
              <a:buNone/>
            </a:pPr>
            <a:endParaRPr sz="4300" dirty="0"/>
          </a:p>
          <a:p>
            <a:pPr marL="0" lvl="0" indent="0" algn="l" rtl="0">
              <a:lnSpc>
                <a:spcPct val="90000"/>
              </a:lnSpc>
              <a:spcBef>
                <a:spcPts val="800"/>
              </a:spcBef>
              <a:spcAft>
                <a:spcPts val="0"/>
              </a:spcAft>
              <a:buClr>
                <a:schemeClr val="dk1"/>
              </a:buClr>
              <a:buSzPct val="48837"/>
              <a:buNone/>
            </a:pPr>
            <a:r>
              <a:rPr lang="nl" sz="4300" dirty="0"/>
              <a:t>2. </a:t>
            </a:r>
            <a:endParaRPr sz="4300" dirty="0"/>
          </a:p>
          <a:p>
            <a:pPr marL="0" lvl="0" indent="0" algn="l" rtl="0">
              <a:lnSpc>
                <a:spcPct val="90000"/>
              </a:lnSpc>
              <a:spcBef>
                <a:spcPts val="800"/>
              </a:spcBef>
              <a:spcAft>
                <a:spcPts val="0"/>
              </a:spcAft>
              <a:buClr>
                <a:schemeClr val="dk1"/>
              </a:buClr>
              <a:buSzPct val="48837"/>
              <a:buNone/>
            </a:pPr>
            <a:endParaRPr sz="4300" dirty="0"/>
          </a:p>
          <a:p>
            <a:pPr marL="0" lvl="0" indent="0" algn="l" rtl="0">
              <a:lnSpc>
                <a:spcPct val="90000"/>
              </a:lnSpc>
              <a:spcBef>
                <a:spcPts val="800"/>
              </a:spcBef>
              <a:spcAft>
                <a:spcPts val="0"/>
              </a:spcAft>
              <a:buClr>
                <a:schemeClr val="dk1"/>
              </a:buClr>
              <a:buSzPct val="48837"/>
              <a:buNone/>
            </a:pPr>
            <a:endParaRPr sz="4300" dirty="0"/>
          </a:p>
          <a:p>
            <a:pPr marL="0" lvl="0" indent="0" algn="l" rtl="0">
              <a:lnSpc>
                <a:spcPct val="90000"/>
              </a:lnSpc>
              <a:spcBef>
                <a:spcPts val="800"/>
              </a:spcBef>
              <a:spcAft>
                <a:spcPts val="0"/>
              </a:spcAft>
              <a:buClr>
                <a:schemeClr val="dk1"/>
              </a:buClr>
              <a:buSzPct val="48837"/>
              <a:buNone/>
            </a:pPr>
            <a:endParaRPr sz="4300" dirty="0"/>
          </a:p>
          <a:p>
            <a:pPr marL="0" lvl="0" indent="0" algn="l" rtl="0">
              <a:lnSpc>
                <a:spcPct val="90000"/>
              </a:lnSpc>
              <a:spcBef>
                <a:spcPts val="800"/>
              </a:spcBef>
              <a:spcAft>
                <a:spcPts val="0"/>
              </a:spcAft>
              <a:buClr>
                <a:schemeClr val="dk1"/>
              </a:buClr>
              <a:buSzPct val="48837"/>
              <a:buNone/>
            </a:pPr>
            <a:endParaRPr lang="nl" sz="4300" dirty="0"/>
          </a:p>
          <a:p>
            <a:pPr marL="0" lvl="0" indent="0" algn="l" rtl="0">
              <a:lnSpc>
                <a:spcPct val="90000"/>
              </a:lnSpc>
              <a:spcBef>
                <a:spcPts val="800"/>
              </a:spcBef>
              <a:spcAft>
                <a:spcPts val="0"/>
              </a:spcAft>
              <a:buClr>
                <a:schemeClr val="dk1"/>
              </a:buClr>
              <a:buSzPct val="48837"/>
              <a:buNone/>
            </a:pPr>
            <a:endParaRPr lang="nl" sz="4300" dirty="0"/>
          </a:p>
          <a:p>
            <a:pPr marL="0" lvl="0" indent="0" algn="l" rtl="0">
              <a:lnSpc>
                <a:spcPct val="90000"/>
              </a:lnSpc>
              <a:spcBef>
                <a:spcPts val="800"/>
              </a:spcBef>
              <a:spcAft>
                <a:spcPts val="0"/>
              </a:spcAft>
              <a:buClr>
                <a:schemeClr val="dk1"/>
              </a:buClr>
              <a:buSzPct val="48837"/>
              <a:buNone/>
            </a:pPr>
            <a:endParaRPr lang="nl" sz="4300" dirty="0"/>
          </a:p>
          <a:p>
            <a:pPr marL="0" lvl="0" indent="0" algn="l" rtl="0">
              <a:lnSpc>
                <a:spcPct val="90000"/>
              </a:lnSpc>
              <a:spcBef>
                <a:spcPts val="800"/>
              </a:spcBef>
              <a:spcAft>
                <a:spcPts val="0"/>
              </a:spcAft>
              <a:buClr>
                <a:schemeClr val="dk1"/>
              </a:buClr>
              <a:buSzPct val="48837"/>
              <a:buNone/>
            </a:pPr>
            <a:endParaRPr lang="nl" sz="4300" dirty="0"/>
          </a:p>
          <a:p>
            <a:pPr marL="0" lvl="0" indent="0">
              <a:buSzPct val="48837"/>
              <a:buNone/>
            </a:pPr>
            <a:r>
              <a:rPr lang="nl" sz="4300" dirty="0"/>
              <a:t>3.				</a:t>
            </a:r>
            <a:r>
              <a:rPr lang="nl" sz="8000" dirty="0">
                <a:highlight>
                  <a:srgbClr val="FFFF00"/>
                </a:highlight>
                <a:latin typeface="Calibri"/>
                <a:ea typeface="Calibri"/>
                <a:cs typeface="Calibri"/>
                <a:sym typeface="Calibri"/>
              </a:rPr>
              <a:t> FOUTEN MAKEN = oké!!!!!!!! </a:t>
            </a:r>
            <a:r>
              <a:rPr lang="nl" sz="4300" dirty="0"/>
              <a:t>											</a:t>
            </a:r>
            <a:endParaRPr sz="4300" dirty="0"/>
          </a:p>
          <a:p>
            <a:pPr marL="0" lvl="0" indent="0" algn="l" rtl="0">
              <a:lnSpc>
                <a:spcPct val="90000"/>
              </a:lnSpc>
              <a:spcBef>
                <a:spcPts val="800"/>
              </a:spcBef>
              <a:spcAft>
                <a:spcPts val="0"/>
              </a:spcAft>
              <a:buClr>
                <a:schemeClr val="dk1"/>
              </a:buClr>
              <a:buSzPct val="100000"/>
              <a:buNone/>
            </a:pPr>
            <a:endParaRPr dirty="0"/>
          </a:p>
          <a:p>
            <a:pPr marL="0" lvl="0" indent="0" algn="l" rtl="0">
              <a:lnSpc>
                <a:spcPct val="90000"/>
              </a:lnSpc>
              <a:spcBef>
                <a:spcPts val="800"/>
              </a:spcBef>
              <a:spcAft>
                <a:spcPts val="0"/>
              </a:spcAft>
              <a:buClr>
                <a:schemeClr val="dk1"/>
              </a:buClr>
              <a:buSzPct val="100000"/>
              <a:buNone/>
            </a:pPr>
            <a:r>
              <a:rPr lang="nl" dirty="0"/>
              <a:t>		</a:t>
            </a:r>
            <a:endParaRPr dirty="0"/>
          </a:p>
          <a:p>
            <a:pPr marL="0" lvl="0" indent="0" algn="l" rtl="0">
              <a:lnSpc>
                <a:spcPct val="90000"/>
              </a:lnSpc>
              <a:spcBef>
                <a:spcPts val="800"/>
              </a:spcBef>
              <a:spcAft>
                <a:spcPts val="0"/>
              </a:spcAft>
              <a:buClr>
                <a:schemeClr val="dk1"/>
              </a:buClr>
              <a:buSzPct val="53846"/>
              <a:buNone/>
            </a:pPr>
            <a:r>
              <a:rPr lang="nl" dirty="0"/>
              <a:t>													</a:t>
            </a:r>
            <a:r>
              <a:rPr lang="nl" sz="3900" dirty="0"/>
              <a:t>	</a:t>
            </a:r>
            <a:endParaRPr sz="3900" dirty="0"/>
          </a:p>
        </p:txBody>
      </p:sp>
      <p:sp>
        <p:nvSpPr>
          <p:cNvPr id="158" name="Google Shape;158;p29"/>
          <p:cNvSpPr/>
          <p:nvPr/>
        </p:nvSpPr>
        <p:spPr>
          <a:xfrm>
            <a:off x="1523500" y="3629839"/>
            <a:ext cx="1811700" cy="1269300"/>
          </a:xfrm>
          <a:prstGeom prst="roundRect">
            <a:avLst>
              <a:gd name="adj" fmla="val 16667"/>
            </a:avLst>
          </a:prstGeom>
          <a:solidFill>
            <a:schemeClr val="accent1"/>
          </a:solidFill>
          <a:ln w="19050" cap="flat" cmpd="sng">
            <a:solidFill>
              <a:srgbClr val="0F465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 sz="2300" b="0" i="0" u="none" strike="noStrike" cap="none" dirty="0">
                <a:solidFill>
                  <a:schemeClr val="lt1"/>
                </a:solidFill>
                <a:latin typeface="Calibri"/>
                <a:ea typeface="Calibri"/>
                <a:cs typeface="Calibri"/>
                <a:sym typeface="Calibri"/>
              </a:rPr>
              <a:t>grammatica</a:t>
            </a:r>
            <a:endParaRPr sz="1500" b="0" i="0" u="none" strike="noStrike" cap="none" dirty="0">
              <a:solidFill>
                <a:srgbClr val="000000"/>
              </a:solidFill>
              <a:latin typeface="Arial"/>
              <a:ea typeface="Arial"/>
              <a:cs typeface="Arial"/>
              <a:sym typeface="Arial"/>
            </a:endParaRPr>
          </a:p>
        </p:txBody>
      </p:sp>
      <p:sp>
        <p:nvSpPr>
          <p:cNvPr id="159" name="Google Shape;159;p29"/>
          <p:cNvSpPr/>
          <p:nvPr/>
        </p:nvSpPr>
        <p:spPr>
          <a:xfrm>
            <a:off x="1444876" y="2222375"/>
            <a:ext cx="2226300" cy="1269300"/>
          </a:xfrm>
          <a:prstGeom prst="roundRect">
            <a:avLst>
              <a:gd name="adj" fmla="val 16667"/>
            </a:avLst>
          </a:prstGeom>
          <a:solidFill>
            <a:schemeClr val="accent1"/>
          </a:solidFill>
          <a:ln w="19050" cap="flat" cmpd="sng">
            <a:solidFill>
              <a:srgbClr val="0F465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 sz="2300" b="0" i="0" u="none" strike="noStrike" cap="none">
                <a:solidFill>
                  <a:schemeClr val="lt1"/>
                </a:solidFill>
                <a:latin typeface="Calibri"/>
                <a:ea typeface="Calibri"/>
                <a:cs typeface="Calibri"/>
                <a:sym typeface="Calibri"/>
              </a:rPr>
              <a:t>woordenschat </a:t>
            </a:r>
            <a:endParaRPr sz="23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nl" sz="2300" b="0" i="0" u="none" strike="noStrike" cap="none">
                <a:solidFill>
                  <a:schemeClr val="lt1"/>
                </a:solidFill>
                <a:latin typeface="Calibri"/>
                <a:ea typeface="Calibri"/>
                <a:cs typeface="Calibri"/>
                <a:sym typeface="Calibri"/>
              </a:rPr>
              <a:t>&amp; uitspraak</a:t>
            </a:r>
            <a:endParaRPr sz="1500" b="0" i="0" u="none" strike="noStrike" cap="none">
              <a:solidFill>
                <a:srgbClr val="000000"/>
              </a:solidFill>
              <a:latin typeface="Arial"/>
              <a:ea typeface="Arial"/>
              <a:cs typeface="Arial"/>
              <a:sym typeface="Arial"/>
            </a:endParaRPr>
          </a:p>
        </p:txBody>
      </p:sp>
      <p:sp>
        <p:nvSpPr>
          <p:cNvPr id="160" name="Google Shape;160;p29"/>
          <p:cNvSpPr/>
          <p:nvPr/>
        </p:nvSpPr>
        <p:spPr>
          <a:xfrm>
            <a:off x="1512483" y="825012"/>
            <a:ext cx="1811700" cy="1269300"/>
          </a:xfrm>
          <a:prstGeom prst="roundRect">
            <a:avLst>
              <a:gd name="adj" fmla="val 16667"/>
            </a:avLst>
          </a:prstGeom>
          <a:solidFill>
            <a:schemeClr val="accent1"/>
          </a:solidFill>
          <a:ln w="19050" cap="flat" cmpd="sng">
            <a:solidFill>
              <a:srgbClr val="0F465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 sz="2300" b="0" i="0" u="none" strike="noStrike" cap="none">
                <a:solidFill>
                  <a:schemeClr val="lt1"/>
                </a:solidFill>
                <a:latin typeface="Calibri"/>
                <a:ea typeface="Calibri"/>
                <a:cs typeface="Calibri"/>
                <a:sym typeface="Calibri"/>
              </a:rPr>
              <a:t>spreekdurf</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3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nl" dirty="0">
                <a:latin typeface="Calibri" panose="020F0502020204030204" pitchFamily="34" charset="0"/>
                <a:cs typeface="Calibri" panose="020F0502020204030204" pitchFamily="34" charset="0"/>
              </a:rPr>
              <a:t>Feedback</a:t>
            </a:r>
            <a:endParaRPr dirty="0">
              <a:latin typeface="Calibri" panose="020F0502020204030204" pitchFamily="34" charset="0"/>
              <a:cs typeface="Calibri" panose="020F0502020204030204" pitchFamily="34" charset="0"/>
            </a:endParaRPr>
          </a:p>
        </p:txBody>
      </p:sp>
      <p:sp>
        <p:nvSpPr>
          <p:cNvPr id="1017" name="Google Shape;1017;p139"/>
          <p:cNvSpPr txBox="1">
            <a:spLocks noGrp="1"/>
          </p:cNvSpPr>
          <p:nvPr>
            <p:ph type="body" idx="1"/>
          </p:nvPr>
        </p:nvSpPr>
        <p:spPr>
          <a:xfrm>
            <a:off x="628650" y="1339729"/>
            <a:ext cx="88161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nl" dirty="0">
                <a:latin typeface="Calibri" panose="020F0502020204030204" pitchFamily="34" charset="0"/>
                <a:cs typeface="Calibri" panose="020F0502020204030204" pitchFamily="34" charset="0"/>
              </a:rPr>
              <a:t>Sluit 1 minuut je ogen. </a:t>
            </a:r>
            <a:endParaRPr dirty="0">
              <a:latin typeface="Calibri" panose="020F0502020204030204" pitchFamily="34" charset="0"/>
              <a:cs typeface="Calibri" panose="020F0502020204030204" pitchFamily="34" charset="0"/>
            </a:endParaRPr>
          </a:p>
          <a:p>
            <a:pPr marL="0" lvl="0" indent="0" algn="l" rtl="0">
              <a:spcBef>
                <a:spcPts val="800"/>
              </a:spcBef>
              <a:spcAft>
                <a:spcPts val="0"/>
              </a:spcAft>
              <a:buNone/>
            </a:pPr>
            <a:endParaRPr sz="2500" dirty="0">
              <a:latin typeface="Calibri" panose="020F0502020204030204" pitchFamily="34" charset="0"/>
              <a:cs typeface="Calibri" panose="020F0502020204030204" pitchFamily="34" charset="0"/>
            </a:endParaRPr>
          </a:p>
          <a:p>
            <a:pPr marL="457200" lvl="0" indent="-342900" algn="l" rtl="0">
              <a:spcBef>
                <a:spcPts val="800"/>
              </a:spcBef>
              <a:spcAft>
                <a:spcPts val="0"/>
              </a:spcAft>
              <a:buSzPts val="1800"/>
              <a:buChar char="-"/>
            </a:pPr>
            <a:r>
              <a:rPr lang="nl" sz="1750" dirty="0">
                <a:latin typeface="Calibri" panose="020F0502020204030204" pitchFamily="34" charset="0"/>
                <a:cs typeface="Calibri" panose="020F0502020204030204" pitchFamily="34" charset="0"/>
              </a:rPr>
              <a:t>Met wie heb je gesproken? </a:t>
            </a:r>
            <a:endParaRPr sz="175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nl" sz="1750" dirty="0">
                <a:latin typeface="Calibri" panose="020F0502020204030204" pitchFamily="34" charset="0"/>
                <a:cs typeface="Calibri" panose="020F0502020204030204" pitchFamily="34" charset="0"/>
              </a:rPr>
              <a:t>Wat heb je gezegd? </a:t>
            </a:r>
            <a:endParaRPr sz="175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nl" sz="1750" dirty="0">
                <a:latin typeface="Calibri" panose="020F0502020204030204" pitchFamily="34" charset="0"/>
                <a:cs typeface="Calibri" panose="020F0502020204030204" pitchFamily="34" charset="0"/>
              </a:rPr>
              <a:t>Ben je goed begonnen? </a:t>
            </a:r>
            <a:endParaRPr sz="175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nl" sz="1750" dirty="0">
                <a:latin typeface="Calibri" panose="020F0502020204030204" pitchFamily="34" charset="0"/>
                <a:cs typeface="Calibri" panose="020F0502020204030204" pitchFamily="34" charset="0"/>
              </a:rPr>
              <a:t>Hoe heb je het gesprek beëindigd? </a:t>
            </a:r>
            <a:endParaRPr sz="175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nl" sz="1750" dirty="0">
                <a:latin typeface="Calibri" panose="020F0502020204030204" pitchFamily="34" charset="0"/>
                <a:cs typeface="Calibri" panose="020F0502020204030204" pitchFamily="34" charset="0"/>
              </a:rPr>
              <a:t>Wat heb je gevoeld? </a:t>
            </a:r>
            <a:endParaRPr sz="175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nl" sz="1750" dirty="0">
                <a:latin typeface="Calibri" panose="020F0502020204030204" pitchFamily="34" charset="0"/>
                <a:cs typeface="Calibri" panose="020F0502020204030204" pitchFamily="34" charset="0"/>
              </a:rPr>
              <a:t>Wat heb je gedacht?</a:t>
            </a:r>
            <a:endParaRPr sz="1750" dirty="0">
              <a:latin typeface="Calibri" panose="020F0502020204030204" pitchFamily="34" charset="0"/>
              <a:cs typeface="Calibri" panose="020F0502020204030204" pitchFamily="34" charset="0"/>
            </a:endParaRPr>
          </a:p>
          <a:p>
            <a:pPr marL="0" lvl="0" indent="0" algn="l" rtl="0">
              <a:spcBef>
                <a:spcPts val="800"/>
              </a:spcBef>
              <a:spcAft>
                <a:spcPts val="0"/>
              </a:spcAft>
              <a:buNone/>
            </a:pPr>
            <a:endParaRPr sz="1750" dirty="0">
              <a:latin typeface="Calibri" panose="020F0502020204030204" pitchFamily="34" charset="0"/>
              <a:cs typeface="Calibri" panose="020F0502020204030204" pitchFamily="34" charset="0"/>
            </a:endParaRPr>
          </a:p>
          <a:p>
            <a:pPr marL="0" lvl="0" indent="0" algn="l" rtl="0">
              <a:spcBef>
                <a:spcPts val="800"/>
              </a:spcBef>
              <a:spcAft>
                <a:spcPts val="0"/>
              </a:spcAft>
              <a:buNone/>
            </a:pPr>
            <a:r>
              <a:rPr lang="nl" sz="1750" dirty="0">
                <a:latin typeface="Calibri" panose="020F0502020204030204" pitchFamily="34" charset="0"/>
                <a:cs typeface="Calibri" panose="020F0502020204030204" pitchFamily="34" charset="0"/>
              </a:rPr>
              <a:t>Open daarna je ogen en spreek erover met een collega. Eventueel in een contacttaal. </a:t>
            </a:r>
            <a:endParaRPr sz="175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225863" y="273844"/>
            <a:ext cx="8777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400"/>
              <a:buFont typeface="Calibri"/>
              <a:buNone/>
            </a:pPr>
            <a:r>
              <a:rPr lang="nl" sz="2400" b="1" dirty="0">
                <a:latin typeface="+mj-lt"/>
                <a:ea typeface="Calibri"/>
                <a:cs typeface="Calibri"/>
                <a:sym typeface="Calibri"/>
              </a:rPr>
              <a:t>In welke situaties heb jij stress om Nederlands te spreken? </a:t>
            </a:r>
            <a:endParaRPr sz="2400" b="1" dirty="0">
              <a:latin typeface="+mj-lt"/>
              <a:ea typeface="Calibri"/>
              <a:cs typeface="Calibri"/>
              <a:sym typeface="Calibri"/>
            </a:endParaRPr>
          </a:p>
        </p:txBody>
      </p:sp>
      <p:pic>
        <p:nvPicPr>
          <p:cNvPr id="166" name="Google Shape;166;p30"/>
          <p:cNvPicPr preferRelativeResize="0"/>
          <p:nvPr/>
        </p:nvPicPr>
        <p:blipFill>
          <a:blip r:embed="rId3">
            <a:alphaModFix/>
          </a:blip>
          <a:stretch>
            <a:fillRect/>
          </a:stretch>
        </p:blipFill>
        <p:spPr>
          <a:xfrm>
            <a:off x="3486038" y="1268119"/>
            <a:ext cx="2171925" cy="38753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Calibri"/>
              <a:buNone/>
            </a:pPr>
            <a:r>
              <a:rPr lang="nl" sz="2400" b="1" dirty="0">
                <a:latin typeface="+mj-lt"/>
                <a:ea typeface="Calibri"/>
                <a:cs typeface="Calibri"/>
                <a:sym typeface="Calibri"/>
              </a:rPr>
              <a:t>De psychologie van angst = bang zijn</a:t>
            </a:r>
            <a:endParaRPr sz="2400" b="1" dirty="0">
              <a:latin typeface="+mj-lt"/>
              <a:ea typeface="Calibri"/>
              <a:cs typeface="Calibri"/>
              <a:sym typeface="Calibri"/>
            </a:endParaRPr>
          </a:p>
        </p:txBody>
      </p:sp>
      <p:pic>
        <p:nvPicPr>
          <p:cNvPr id="172" name="Google Shape;172;p31" descr="Omgaan met de angstcurve | Relaxed Driving"/>
          <p:cNvPicPr preferRelativeResize="0"/>
          <p:nvPr/>
        </p:nvPicPr>
        <p:blipFill rotWithShape="1">
          <a:blip r:embed="rId3">
            <a:alphaModFix/>
          </a:blip>
          <a:srcRect/>
          <a:stretch/>
        </p:blipFill>
        <p:spPr>
          <a:xfrm>
            <a:off x="401846" y="1030444"/>
            <a:ext cx="7461255" cy="39471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r>
              <a:rPr lang="nl" sz="3600" b="1" dirty="0">
                <a:latin typeface="+mj-lt"/>
                <a:ea typeface="Calibri"/>
                <a:cs typeface="Calibri"/>
                <a:sym typeface="Calibri"/>
              </a:rPr>
              <a:t>SPREEKDURF via SPREEKSTRATEGIEËN</a:t>
            </a:r>
            <a:endParaRPr sz="3600" dirty="0">
              <a:latin typeface="+mj-lt"/>
            </a:endParaRPr>
          </a:p>
        </p:txBody>
      </p:sp>
      <p:sp>
        <p:nvSpPr>
          <p:cNvPr id="178" name="Google Shape;178;p32"/>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nl" sz="2000" dirty="0">
                <a:latin typeface="Calibri"/>
                <a:ea typeface="Calibri"/>
                <a:cs typeface="Calibri"/>
                <a:sym typeface="Calibri"/>
              </a:rPr>
              <a:t>START</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ts val="1400"/>
              <a:buFont typeface="Calibri"/>
              <a:buNone/>
            </a:pPr>
            <a:r>
              <a:rPr lang="nl" sz="2700" dirty="0">
                <a:latin typeface="+mj-lt"/>
                <a:ea typeface="Calibri"/>
                <a:cs typeface="Calibri"/>
                <a:sym typeface="Calibri"/>
              </a:rPr>
              <a:t>introductie</a:t>
            </a:r>
            <a:r>
              <a:rPr lang="nl" sz="2700" b="1" dirty="0">
                <a:latin typeface="+mj-lt"/>
                <a:ea typeface="Calibri"/>
                <a:cs typeface="Calibri"/>
                <a:sym typeface="Calibri"/>
              </a:rPr>
              <a:t>: </a:t>
            </a:r>
            <a:endParaRPr sz="2700" b="1" dirty="0">
              <a:latin typeface="+mj-lt"/>
              <a:ea typeface="Calibri"/>
              <a:cs typeface="Calibri"/>
              <a:sym typeface="Calibri"/>
            </a:endParaRPr>
          </a:p>
          <a:p>
            <a:pPr marL="0" lvl="0" indent="0" algn="l" rtl="0">
              <a:lnSpc>
                <a:spcPct val="90000"/>
              </a:lnSpc>
              <a:spcBef>
                <a:spcPts val="0"/>
              </a:spcBef>
              <a:spcAft>
                <a:spcPts val="0"/>
              </a:spcAft>
              <a:buClr>
                <a:srgbClr val="FF0000"/>
              </a:buClr>
              <a:buSzPts val="1400"/>
              <a:buFont typeface="Calibri"/>
              <a:buNone/>
            </a:pPr>
            <a:r>
              <a:rPr lang="nl" sz="2700" b="1" dirty="0">
                <a:solidFill>
                  <a:srgbClr val="FF0000"/>
                </a:solidFill>
                <a:latin typeface="+mj-lt"/>
                <a:ea typeface="Calibri"/>
                <a:cs typeface="Calibri"/>
                <a:sym typeface="Calibri"/>
              </a:rPr>
              <a:t>Waarom ben jij de beste kandidaat voor deze job?</a:t>
            </a:r>
            <a:endParaRPr sz="2700" b="1" dirty="0">
              <a:solidFill>
                <a:srgbClr val="FF0000"/>
              </a:solidFill>
              <a:latin typeface="+mj-lt"/>
              <a:ea typeface="Calibri"/>
              <a:cs typeface="Calibri"/>
              <a:sym typeface="Calibri"/>
            </a:endParaRPr>
          </a:p>
        </p:txBody>
      </p:sp>
      <p:pic>
        <p:nvPicPr>
          <p:cNvPr id="185" name="Google Shape;185;p33"/>
          <p:cNvPicPr preferRelativeResize="0"/>
          <p:nvPr/>
        </p:nvPicPr>
        <p:blipFill>
          <a:blip r:embed="rId3">
            <a:alphaModFix/>
          </a:blip>
          <a:stretch>
            <a:fillRect/>
          </a:stretch>
        </p:blipFill>
        <p:spPr>
          <a:xfrm>
            <a:off x="2748609" y="1496719"/>
            <a:ext cx="3646781" cy="364678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4826</Words>
  <Application>Microsoft Office PowerPoint</Application>
  <PresentationFormat>Diavoorstelling (16:9)</PresentationFormat>
  <Paragraphs>554</Paragraphs>
  <Slides>50</Slides>
  <Notes>46</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50</vt:i4>
      </vt:variant>
    </vt:vector>
  </HeadingPairs>
  <TitlesOfParts>
    <vt:vector size="57" baseType="lpstr">
      <vt:lpstr>Arial</vt:lpstr>
      <vt:lpstr>Calibri</vt:lpstr>
      <vt:lpstr>Noto Sans Symbols</vt:lpstr>
      <vt:lpstr>Play</vt:lpstr>
      <vt:lpstr>Times New Roman</vt:lpstr>
      <vt:lpstr>Simple Light</vt:lpstr>
      <vt:lpstr>Kantoorthema</vt:lpstr>
      <vt:lpstr>PowerPoint-presentatie</vt:lpstr>
      <vt:lpstr>SPREEKPORTFOLIO</vt:lpstr>
      <vt:lpstr>COMMUNICATIE  strategieën</vt:lpstr>
      <vt:lpstr>Wat is de top 3, als je een nieuwe taal leert spreken?  </vt:lpstr>
      <vt:lpstr>Wat is de top 3, als je een nieuwe taal leert spreken?  </vt:lpstr>
      <vt:lpstr>In welke situaties heb jij stress om Nederlands te spreken? </vt:lpstr>
      <vt:lpstr>De psychologie van angst = bang zijn</vt:lpstr>
      <vt:lpstr>SPREEKDURF via SPREEKSTRATEGIEËN</vt:lpstr>
      <vt:lpstr>introductie:  Waarom ben jij de beste kandidaat voor deze job?</vt:lpstr>
      <vt:lpstr>reactie 1</vt:lpstr>
      <vt:lpstr> reactie 2 </vt:lpstr>
      <vt:lpstr>Welke technieken/trucjes?  </vt:lpstr>
      <vt:lpstr>Welke technieken/trucjes?  </vt:lpstr>
      <vt:lpstr>10 spreekstrategieën</vt:lpstr>
      <vt:lpstr>INZOOMEN op de SPREEK-strategieën</vt:lpstr>
      <vt:lpstr>Wat zijn spreekstrategieën? </vt:lpstr>
      <vt:lpstr>1. STARTzinnen om terug te starten, om tijd te winnen (1)</vt:lpstr>
      <vt:lpstr>STARTzinnen om terug te starten, om tijd te winnen (2)</vt:lpstr>
      <vt:lpstr>Ga naar de powerpoint van fase 1 (startzinnen) voor meer info en concrete werkvormen stap voor stap </vt:lpstr>
      <vt:lpstr>2. Internationale woorden  </vt:lpstr>
      <vt:lpstr>Welke internationale woorden ken je? </vt:lpstr>
      <vt:lpstr>3. Lichaamstaal </vt:lpstr>
      <vt:lpstr>4. Een voorbeeld geven (bijvoorbeeld)</vt:lpstr>
      <vt:lpstr>Bijvoorbeeld (DRILL)</vt:lpstr>
      <vt:lpstr>5. Kort en simpel beschrijven = BASISwoordenschat activeren  Het is…</vt:lpstr>
      <vt:lpstr>En dan nu: de praktijk! ;-)</vt:lpstr>
      <vt:lpstr>Wat zijn spreekstrategieën? </vt:lpstr>
      <vt:lpstr>De spreekstrategieën = de trucjes</vt:lpstr>
      <vt:lpstr>Extra strategieën</vt:lpstr>
      <vt:lpstr>6. Kort switchen naar een andere taal</vt:lpstr>
      <vt:lpstr>7. De vraag herhalen in het antwoord</vt:lpstr>
      <vt:lpstr>Dilemma’s (inoefenformat)</vt:lpstr>
      <vt:lpstr>8. Typische reacties = frequente zinnen</vt:lpstr>
      <vt:lpstr>Ga naar de powerpoint van fase 2 (typische reacties) voor meer info en concrete werkvormen stap voor stap </vt:lpstr>
      <vt:lpstr>De spreekstrategieën = de trucjes</vt:lpstr>
      <vt:lpstr>Wat zijn spreekstrategieën? </vt:lpstr>
      <vt:lpstr>Fantasie: jij bent niet jij (inoefenformat)</vt:lpstr>
      <vt:lpstr>Extra strategieën</vt:lpstr>
      <vt:lpstr>9. Vragen stellen</vt:lpstr>
      <vt:lpstr>10. Foto’s en apps</vt:lpstr>
      <vt:lpstr>PowerPoint-presentatie</vt:lpstr>
      <vt:lpstr>Smalltalk</vt:lpstr>
      <vt:lpstr>Wat zijn spreekstrategieën? </vt:lpstr>
      <vt:lpstr>De spreekstrategieën = de trucjes</vt:lpstr>
      <vt:lpstr>Probleemsituaties (inoefenformat)</vt:lpstr>
      <vt:lpstr>Bekende personen raden (inoefenformat)</vt:lpstr>
      <vt:lpstr>Random conversatietafel (inoefenformat)</vt:lpstr>
      <vt:lpstr>Mini-opdracht buiten de klas: interview</vt:lpstr>
      <vt:lpstr>Interview</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Lieve Vanachter</dc:creator>
  <cp:lastModifiedBy>Kristien Mertens</cp:lastModifiedBy>
  <cp:revision>31</cp:revision>
  <dcterms:modified xsi:type="dcterms:W3CDTF">2025-10-01T10:14:08Z</dcterms:modified>
</cp:coreProperties>
</file>